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45"/>
  </p:notesMasterIdLst>
  <p:sldIdLst>
    <p:sldId id="256" r:id="rId5"/>
    <p:sldId id="288" r:id="rId6"/>
    <p:sldId id="291" r:id="rId7"/>
    <p:sldId id="284" r:id="rId8"/>
    <p:sldId id="290" r:id="rId9"/>
    <p:sldId id="302" r:id="rId10"/>
    <p:sldId id="301" r:id="rId11"/>
    <p:sldId id="257" r:id="rId12"/>
    <p:sldId id="292" r:id="rId13"/>
    <p:sldId id="258" r:id="rId14"/>
    <p:sldId id="263" r:id="rId15"/>
    <p:sldId id="293" r:id="rId16"/>
    <p:sldId id="276" r:id="rId17"/>
    <p:sldId id="295" r:id="rId18"/>
    <p:sldId id="296" r:id="rId19"/>
    <p:sldId id="297" r:id="rId20"/>
    <p:sldId id="298" r:id="rId21"/>
    <p:sldId id="287" r:id="rId22"/>
    <p:sldId id="264" r:id="rId23"/>
    <p:sldId id="265" r:id="rId24"/>
    <p:sldId id="259" r:id="rId25"/>
    <p:sldId id="305" r:id="rId26"/>
    <p:sldId id="303" r:id="rId27"/>
    <p:sldId id="304" r:id="rId28"/>
    <p:sldId id="266" r:id="rId29"/>
    <p:sldId id="300" r:id="rId30"/>
    <p:sldId id="260" r:id="rId31"/>
    <p:sldId id="294" r:id="rId32"/>
    <p:sldId id="299" r:id="rId33"/>
    <p:sldId id="261" r:id="rId34"/>
    <p:sldId id="262" r:id="rId35"/>
    <p:sldId id="274" r:id="rId36"/>
    <p:sldId id="280" r:id="rId37"/>
    <p:sldId id="275" r:id="rId38"/>
    <p:sldId id="278" r:id="rId39"/>
    <p:sldId id="267" r:id="rId40"/>
    <p:sldId id="268" r:id="rId41"/>
    <p:sldId id="270" r:id="rId42"/>
    <p:sldId id="285" r:id="rId43"/>
    <p:sldId id="286"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00"/>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21" autoAdjust="0"/>
    <p:restoredTop sz="94694"/>
  </p:normalViewPr>
  <p:slideViewPr>
    <p:cSldViewPr snapToGrid="0" snapToObjects="1">
      <p:cViewPr varScale="1">
        <p:scale>
          <a:sx n="121" d="100"/>
          <a:sy n="121" d="100"/>
        </p:scale>
        <p:origin x="968" y="176"/>
      </p:cViewPr>
      <p:guideLst>
        <p:guide orient="horz" pos="216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CBC925-0977-EC46-8BC7-A4A9789BA18F}" type="datetimeFigureOut">
              <a:rPr lang="en-US" smtClean="0"/>
              <a:t>7/3/23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CC8800-E72C-E241-BAAF-0DB432AF3992}" type="slidenum">
              <a:rPr lang="en-US" smtClean="0"/>
              <a:t>‹#›</a:t>
            </a:fld>
            <a:endParaRPr lang="en-US"/>
          </a:p>
        </p:txBody>
      </p:sp>
    </p:spTree>
    <p:extLst>
      <p:ext uri="{BB962C8B-B14F-4D97-AF65-F5344CB8AC3E}">
        <p14:creationId xmlns:p14="http://schemas.microsoft.com/office/powerpoint/2010/main" val="461691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Distribution might be complicated, it might be computationally</a:t>
            </a:r>
            <a:r>
              <a:rPr lang="en-US" baseline="0" dirty="0"/>
              <a:t> prohibitive to </a:t>
            </a:r>
            <a:r>
              <a:rPr lang="en-US" baseline="0" dirty="0" err="1"/>
              <a:t>characterise</a:t>
            </a:r>
            <a:r>
              <a:rPr lang="en-US" baseline="0" dirty="0"/>
              <a:t> the whole thing</a:t>
            </a:r>
            <a:endParaRPr lang="en-US" dirty="0"/>
          </a:p>
        </p:txBody>
      </p:sp>
      <p:sp>
        <p:nvSpPr>
          <p:cNvPr id="4" name="Slide Number Placeholder 3"/>
          <p:cNvSpPr>
            <a:spLocks noGrp="1"/>
          </p:cNvSpPr>
          <p:nvPr>
            <p:ph type="sldNum" sz="quarter" idx="10"/>
          </p:nvPr>
        </p:nvSpPr>
        <p:spPr/>
        <p:txBody>
          <a:bodyPr/>
          <a:lstStyle/>
          <a:p>
            <a:fld id="{52CC8800-E72C-E241-BAAF-0DB432AF3992}" type="slidenum">
              <a:rPr lang="en-US" smtClean="0"/>
              <a:t>8</a:t>
            </a:fld>
            <a:endParaRPr lang="en-US"/>
          </a:p>
        </p:txBody>
      </p:sp>
    </p:spTree>
    <p:extLst>
      <p:ext uri="{BB962C8B-B14F-4D97-AF65-F5344CB8AC3E}">
        <p14:creationId xmlns:p14="http://schemas.microsoft.com/office/powerpoint/2010/main" val="12217132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avoid intimidation</a:t>
            </a:r>
          </a:p>
        </p:txBody>
      </p:sp>
      <p:sp>
        <p:nvSpPr>
          <p:cNvPr id="4" name="Slide Number Placeholder 3"/>
          <p:cNvSpPr>
            <a:spLocks noGrp="1"/>
          </p:cNvSpPr>
          <p:nvPr>
            <p:ph type="sldNum" sz="quarter" idx="10"/>
          </p:nvPr>
        </p:nvSpPr>
        <p:spPr/>
        <p:txBody>
          <a:bodyPr/>
          <a:lstStyle/>
          <a:p>
            <a:fld id="{52CC8800-E72C-E241-BAAF-0DB432AF3992}" type="slidenum">
              <a:rPr lang="en-US" smtClean="0"/>
              <a:t>29</a:t>
            </a:fld>
            <a:endParaRPr lang="en-US"/>
          </a:p>
        </p:txBody>
      </p:sp>
    </p:spTree>
    <p:extLst>
      <p:ext uri="{BB962C8B-B14F-4D97-AF65-F5344CB8AC3E}">
        <p14:creationId xmlns:p14="http://schemas.microsoft.com/office/powerpoint/2010/main" val="3056612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Discuss freezing &amp; reporting versus a single particle</a:t>
            </a:r>
          </a:p>
        </p:txBody>
      </p:sp>
      <p:sp>
        <p:nvSpPr>
          <p:cNvPr id="4" name="Slide Number Placeholder 3"/>
          <p:cNvSpPr>
            <a:spLocks noGrp="1"/>
          </p:cNvSpPr>
          <p:nvPr>
            <p:ph type="sldNum" sz="quarter" idx="5"/>
          </p:nvPr>
        </p:nvSpPr>
        <p:spPr/>
        <p:txBody>
          <a:bodyPr/>
          <a:lstStyle/>
          <a:p>
            <a:fld id="{52CC8800-E72C-E241-BAAF-0DB432AF3992}" type="slidenum">
              <a:rPr lang="en-US" smtClean="0"/>
              <a:t>31</a:t>
            </a:fld>
            <a:endParaRPr lang="en-US"/>
          </a:p>
        </p:txBody>
      </p:sp>
    </p:spTree>
    <p:extLst>
      <p:ext uri="{BB962C8B-B14F-4D97-AF65-F5344CB8AC3E}">
        <p14:creationId xmlns:p14="http://schemas.microsoft.com/office/powerpoint/2010/main" val="123533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steps first</a:t>
            </a:r>
          </a:p>
        </p:txBody>
      </p:sp>
      <p:sp>
        <p:nvSpPr>
          <p:cNvPr id="4" name="Slide Number Placeholder 3"/>
          <p:cNvSpPr>
            <a:spLocks noGrp="1"/>
          </p:cNvSpPr>
          <p:nvPr>
            <p:ph type="sldNum" sz="quarter" idx="10"/>
          </p:nvPr>
        </p:nvSpPr>
        <p:spPr/>
        <p:txBody>
          <a:bodyPr/>
          <a:lstStyle/>
          <a:p>
            <a:fld id="{52CC8800-E72C-E241-BAAF-0DB432AF3992}" type="slidenum">
              <a:rPr lang="en-US" smtClean="0"/>
              <a:t>39</a:t>
            </a:fld>
            <a:endParaRPr lang="en-US"/>
          </a:p>
        </p:txBody>
      </p:sp>
    </p:spTree>
    <p:extLst>
      <p:ext uri="{BB962C8B-B14F-4D97-AF65-F5344CB8AC3E}">
        <p14:creationId xmlns:p14="http://schemas.microsoft.com/office/powerpoint/2010/main" val="1454323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Distribution might be complicated, it might be computationally</a:t>
            </a:r>
            <a:r>
              <a:rPr lang="en-US" baseline="0" dirty="0"/>
              <a:t> prohibitive to </a:t>
            </a:r>
            <a:r>
              <a:rPr lang="en-US" baseline="0" dirty="0" err="1"/>
              <a:t>characterise</a:t>
            </a:r>
            <a:r>
              <a:rPr lang="en-US" baseline="0" dirty="0"/>
              <a:t> the whole thing</a:t>
            </a:r>
            <a:endParaRPr lang="en-US" dirty="0"/>
          </a:p>
        </p:txBody>
      </p:sp>
      <p:sp>
        <p:nvSpPr>
          <p:cNvPr id="4" name="Slide Number Placeholder 3"/>
          <p:cNvSpPr>
            <a:spLocks noGrp="1"/>
          </p:cNvSpPr>
          <p:nvPr>
            <p:ph type="sldNum" sz="quarter" idx="10"/>
          </p:nvPr>
        </p:nvSpPr>
        <p:spPr/>
        <p:txBody>
          <a:bodyPr/>
          <a:lstStyle/>
          <a:p>
            <a:fld id="{52CC8800-E72C-E241-BAAF-0DB432AF3992}" type="slidenum">
              <a:rPr lang="en-US" smtClean="0"/>
              <a:t>9</a:t>
            </a:fld>
            <a:endParaRPr lang="en-US"/>
          </a:p>
        </p:txBody>
      </p:sp>
    </p:spTree>
    <p:extLst>
      <p:ext uri="{BB962C8B-B14F-4D97-AF65-F5344CB8AC3E}">
        <p14:creationId xmlns:p14="http://schemas.microsoft.com/office/powerpoint/2010/main" val="363323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Distribution might be complicated, it might be computationally</a:t>
            </a:r>
            <a:r>
              <a:rPr lang="en-US" baseline="0" dirty="0"/>
              <a:t> prohibitive to </a:t>
            </a:r>
            <a:r>
              <a:rPr lang="en-US" baseline="0" dirty="0" err="1"/>
              <a:t>characterise</a:t>
            </a:r>
            <a:r>
              <a:rPr lang="en-US" baseline="0" dirty="0"/>
              <a:t> the whole thing</a:t>
            </a:r>
            <a:endParaRPr lang="en-US" dirty="0"/>
          </a:p>
        </p:txBody>
      </p:sp>
      <p:sp>
        <p:nvSpPr>
          <p:cNvPr id="4" name="Slide Number Placeholder 3"/>
          <p:cNvSpPr>
            <a:spLocks noGrp="1"/>
          </p:cNvSpPr>
          <p:nvPr>
            <p:ph type="sldNum" sz="quarter" idx="10"/>
          </p:nvPr>
        </p:nvSpPr>
        <p:spPr/>
        <p:txBody>
          <a:bodyPr/>
          <a:lstStyle/>
          <a:p>
            <a:fld id="{52CC8800-E72C-E241-BAAF-0DB432AF3992}" type="slidenum">
              <a:rPr lang="en-US" smtClean="0"/>
              <a:t>12</a:t>
            </a:fld>
            <a:endParaRPr lang="en-US"/>
          </a:p>
        </p:txBody>
      </p:sp>
    </p:spTree>
    <p:extLst>
      <p:ext uri="{BB962C8B-B14F-4D97-AF65-F5344CB8AC3E}">
        <p14:creationId xmlns:p14="http://schemas.microsoft.com/office/powerpoint/2010/main" val="3931385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avoid intimidation</a:t>
            </a:r>
          </a:p>
        </p:txBody>
      </p:sp>
      <p:sp>
        <p:nvSpPr>
          <p:cNvPr id="4" name="Slide Number Placeholder 3"/>
          <p:cNvSpPr>
            <a:spLocks noGrp="1"/>
          </p:cNvSpPr>
          <p:nvPr>
            <p:ph type="sldNum" sz="quarter" idx="10"/>
          </p:nvPr>
        </p:nvSpPr>
        <p:spPr/>
        <p:txBody>
          <a:bodyPr/>
          <a:lstStyle/>
          <a:p>
            <a:fld id="{52CC8800-E72C-E241-BAAF-0DB432AF3992}" type="slidenum">
              <a:rPr lang="en-US" smtClean="0"/>
              <a:t>20</a:t>
            </a:fld>
            <a:endParaRPr lang="en-US"/>
          </a:p>
        </p:txBody>
      </p:sp>
    </p:spTree>
    <p:extLst>
      <p:ext uri="{BB962C8B-B14F-4D97-AF65-F5344CB8AC3E}">
        <p14:creationId xmlns:p14="http://schemas.microsoft.com/office/powerpoint/2010/main" val="1955327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steps first</a:t>
            </a:r>
          </a:p>
        </p:txBody>
      </p:sp>
      <p:sp>
        <p:nvSpPr>
          <p:cNvPr id="4" name="Slide Number Placeholder 3"/>
          <p:cNvSpPr>
            <a:spLocks noGrp="1"/>
          </p:cNvSpPr>
          <p:nvPr>
            <p:ph type="sldNum" sz="quarter" idx="10"/>
          </p:nvPr>
        </p:nvSpPr>
        <p:spPr/>
        <p:txBody>
          <a:bodyPr/>
          <a:lstStyle/>
          <a:p>
            <a:fld id="{52CC8800-E72C-E241-BAAF-0DB432AF3992}" type="slidenum">
              <a:rPr lang="en-US" smtClean="0"/>
              <a:t>21</a:t>
            </a:fld>
            <a:endParaRPr lang="en-US"/>
          </a:p>
        </p:txBody>
      </p:sp>
    </p:spTree>
    <p:extLst>
      <p:ext uri="{BB962C8B-B14F-4D97-AF65-F5344CB8AC3E}">
        <p14:creationId xmlns:p14="http://schemas.microsoft.com/office/powerpoint/2010/main" val="425234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2CC8800-E72C-E241-BAAF-0DB432AF3992}" type="slidenum">
              <a:rPr lang="en-US" smtClean="0"/>
              <a:t>22</a:t>
            </a:fld>
            <a:endParaRPr lang="en-US"/>
          </a:p>
        </p:txBody>
      </p:sp>
    </p:spTree>
    <p:extLst>
      <p:ext uri="{BB962C8B-B14F-4D97-AF65-F5344CB8AC3E}">
        <p14:creationId xmlns:p14="http://schemas.microsoft.com/office/powerpoint/2010/main" val="4052584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2CC8800-E72C-E241-BAAF-0DB432AF3992}" type="slidenum">
              <a:rPr lang="en-US" smtClean="0"/>
              <a:t>23</a:t>
            </a:fld>
            <a:endParaRPr lang="en-US"/>
          </a:p>
        </p:txBody>
      </p:sp>
    </p:spTree>
    <p:extLst>
      <p:ext uri="{BB962C8B-B14F-4D97-AF65-F5344CB8AC3E}">
        <p14:creationId xmlns:p14="http://schemas.microsoft.com/office/powerpoint/2010/main" val="1294699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2CC8800-E72C-E241-BAAF-0DB432AF3992}" type="slidenum">
              <a:rPr lang="en-US" smtClean="0"/>
              <a:t>24</a:t>
            </a:fld>
            <a:endParaRPr lang="en-US"/>
          </a:p>
        </p:txBody>
      </p:sp>
    </p:spTree>
    <p:extLst>
      <p:ext uri="{BB962C8B-B14F-4D97-AF65-F5344CB8AC3E}">
        <p14:creationId xmlns:p14="http://schemas.microsoft.com/office/powerpoint/2010/main" val="1783845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Pause </a:t>
            </a:r>
            <a:r>
              <a:rPr lang="mr-IN" dirty="0"/>
              <a:t>–</a:t>
            </a:r>
            <a:r>
              <a:rPr lang="en-US" dirty="0"/>
              <a:t> for understanding. Rest of lecture is zooming out to show why it works, following the historical exposition.</a:t>
            </a:r>
          </a:p>
        </p:txBody>
      </p:sp>
      <p:sp>
        <p:nvSpPr>
          <p:cNvPr id="4" name="Slide Number Placeholder 3"/>
          <p:cNvSpPr>
            <a:spLocks noGrp="1"/>
          </p:cNvSpPr>
          <p:nvPr>
            <p:ph type="sldNum" sz="quarter" idx="10"/>
          </p:nvPr>
        </p:nvSpPr>
        <p:spPr/>
        <p:txBody>
          <a:bodyPr/>
          <a:lstStyle/>
          <a:p>
            <a:fld id="{52CC8800-E72C-E241-BAAF-0DB432AF3992}" type="slidenum">
              <a:rPr lang="en-US" smtClean="0"/>
              <a:t>27</a:t>
            </a:fld>
            <a:endParaRPr lang="en-US"/>
          </a:p>
        </p:txBody>
      </p:sp>
    </p:spTree>
    <p:extLst>
      <p:ext uri="{BB962C8B-B14F-4D97-AF65-F5344CB8AC3E}">
        <p14:creationId xmlns:p14="http://schemas.microsoft.com/office/powerpoint/2010/main" val="1870651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ACDB3CC-F982-40F9-8DD6-BCC9AFBF44BD}" type="datetime1">
              <a:rPr lang="en-US" smtClean="0"/>
              <a:pPr/>
              <a:t>7/3/23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C2560D-EC28-3B41-86E8-18F1CE0113B4}" type="datetimeFigureOut">
              <a:rPr lang="en-US" smtClean="0"/>
              <a:t>7/3/23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C2560D-EC28-3B41-86E8-18F1CE0113B4}" type="datetimeFigureOut">
              <a:rPr lang="en-US" smtClean="0"/>
              <a:t>7/3/23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C2560D-EC28-3B41-86E8-18F1CE0113B4}" type="datetimeFigureOut">
              <a:rPr lang="en-US" smtClean="0"/>
              <a:t>7/3/23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9E7B99-7C3F-4BC3-B7B8-7E1F8C620B24}" type="datetime1">
              <a:rPr lang="en-US" smtClean="0"/>
              <a:pPr/>
              <a:t>7/3/23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spTree>
    <p:extLst>
      <p:ext uri="{BB962C8B-B14F-4D97-AF65-F5344CB8AC3E}">
        <p14:creationId xmlns:p14="http://schemas.microsoft.com/office/powerpoint/2010/main" val="112239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8C2560D-EC28-3B41-86E8-18F1CE0113B4}" type="datetimeFigureOut">
              <a:rPr lang="en-US" smtClean="0"/>
              <a:t>7/3/23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60594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8C2560D-EC28-3B41-86E8-18F1CE0113B4}" type="datetimeFigureOut">
              <a:rPr lang="en-US" smtClean="0"/>
              <a:t>7/3/23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86824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C2560D-EC28-3B41-86E8-18F1CE0113B4}" type="datetimeFigureOut">
              <a:rPr lang="en-US" smtClean="0"/>
              <a:t>7/3/23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C2560D-EC28-3B41-86E8-18F1CE0113B4}" type="datetimeFigureOut">
              <a:rPr lang="en-US" smtClean="0"/>
              <a:t>7/3/23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C2560D-EC28-3B41-86E8-18F1CE0113B4}" type="datetimeFigureOut">
              <a:rPr lang="en-US" smtClean="0"/>
              <a:t>7/3/23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C2560D-EC28-3B41-86E8-18F1CE0113B4}" type="datetimeFigureOut">
              <a:rPr lang="en-US" smtClean="0"/>
              <a:t>7/3/23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615983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C2560D-EC28-3B41-86E8-18F1CE0113B4}" type="datetimeFigureOut">
              <a:rPr lang="en-US" smtClean="0"/>
              <a:t>7/3/23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t>‹#›</a:t>
            </a:fld>
            <a:endParaRPr lang="en-US"/>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8" r:id="rId3"/>
    <p:sldLayoutId id="2147493459" r:id="rId4"/>
    <p:sldLayoutId id="2147493460" r:id="rId5"/>
    <p:sldLayoutId id="2147493461" r:id="rId6"/>
    <p:sldLayoutId id="2147493462" r:id="rId7"/>
    <p:sldLayoutId id="2147493463" r:id="rId8"/>
    <p:sldLayoutId id="2147493464" r:id="rId9"/>
    <p:sldLayoutId id="2147493465" r:id="rId10"/>
    <p:sldLayoutId id="2147493466"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8.emf"/><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9.gif"/><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gif"/><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20.png"/><Relationship Id="rId5" Type="http://schemas.openxmlformats.org/officeDocument/2006/relationships/image" Target="../media/image30.png"/><Relationship Id="rId4" Type="http://schemas.openxmlformats.org/officeDocument/2006/relationships/image" Target="../media/image110.png"/></Relationships>
</file>

<file path=ppt/slides/_rels/slide2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8.png"/><Relationship Id="rId7" Type="http://schemas.openxmlformats.org/officeDocument/2006/relationships/image" Target="../media/image35.sv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 Id="rId9" Type="http://schemas.openxmlformats.org/officeDocument/2006/relationships/image" Target="../media/image37.svg"/></Relationships>
</file>

<file path=ppt/slides/_rels/slide2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60.png"/><Relationship Id="rId7" Type="http://schemas.openxmlformats.org/officeDocument/2006/relationships/image" Target="../media/image190.png"/><Relationship Id="rId2" Type="http://schemas.openxmlformats.org/officeDocument/2006/relationships/image" Target="../media/image38.gif"/><Relationship Id="rId1" Type="http://schemas.openxmlformats.org/officeDocument/2006/relationships/slideLayout" Target="../slideLayouts/slideLayout6.xml"/><Relationship Id="rId6" Type="http://schemas.openxmlformats.org/officeDocument/2006/relationships/image" Target="../media/image40.gif"/><Relationship Id="rId5" Type="http://schemas.openxmlformats.org/officeDocument/2006/relationships/image" Target="../media/image30.png"/><Relationship Id="rId4" Type="http://schemas.openxmlformats.org/officeDocument/2006/relationships/image" Target="../media/image39.gif"/></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40.png"/><Relationship Id="rId5" Type="http://schemas.openxmlformats.org/officeDocument/2006/relationships/image" Target="../media/image45.emf"/><Relationship Id="rId4" Type="http://schemas.openxmlformats.org/officeDocument/2006/relationships/image" Target="../media/image44.emf"/></Relationships>
</file>

<file path=ppt/slides/_rels/slide2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27.emf"/><Relationship Id="rId1" Type="http://schemas.openxmlformats.org/officeDocument/2006/relationships/slideLayout" Target="../slideLayouts/slideLayout6.xml"/><Relationship Id="rId5" Type="http://schemas.openxmlformats.org/officeDocument/2006/relationships/image" Target="../media/image120.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38.gif"/><Relationship Id="rId1" Type="http://schemas.openxmlformats.org/officeDocument/2006/relationships/slideLayout" Target="../slideLayouts/slideLayout6.xml"/><Relationship Id="rId4" Type="http://schemas.openxmlformats.org/officeDocument/2006/relationships/image" Target="../media/image26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47.emf"/><Relationship Id="rId1" Type="http://schemas.openxmlformats.org/officeDocument/2006/relationships/slideLayout" Target="../slideLayouts/slideLayout7.xml"/><Relationship Id="rId4" Type="http://schemas.openxmlformats.org/officeDocument/2006/relationships/image" Target="../media/image280.png"/></Relationships>
</file>

<file path=ppt/slides/_rels/slide3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48.emf"/><Relationship Id="rId1" Type="http://schemas.openxmlformats.org/officeDocument/2006/relationships/slideLayout" Target="../slideLayouts/slideLayout7.xml"/><Relationship Id="rId4" Type="http://schemas.openxmlformats.org/officeDocument/2006/relationships/image" Target="../media/image280.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gif"/><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49.gif"/><Relationship Id="rId1" Type="http://schemas.openxmlformats.org/officeDocument/2006/relationships/slideLayout" Target="../slideLayouts/slideLayout6.xml"/><Relationship Id="rId4" Type="http://schemas.openxmlformats.org/officeDocument/2006/relationships/image" Target="../media/image320.png"/></Relationships>
</file>

<file path=ppt/slides/_rels/slide37.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52.gif"/><Relationship Id="rId1" Type="http://schemas.openxmlformats.org/officeDocument/2006/relationships/slideLayout" Target="../slideLayouts/slideLayout6.xml"/><Relationship Id="rId4" Type="http://schemas.openxmlformats.org/officeDocument/2006/relationships/image" Target="../media/image320.png"/></Relationships>
</file>

<file path=ppt/slides/_rels/slide38.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20.png"/><Relationship Id="rId5" Type="http://schemas.openxmlformats.org/officeDocument/2006/relationships/image" Target="../media/image30.png"/><Relationship Id="rId4" Type="http://schemas.openxmlformats.org/officeDocument/2006/relationships/image" Target="../media/image110.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emf"/><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27.emf"/><Relationship Id="rId1" Type="http://schemas.openxmlformats.org/officeDocument/2006/relationships/slideLayout" Target="../slideLayouts/slideLayout6.xml"/><Relationship Id="rId5" Type="http://schemas.openxmlformats.org/officeDocument/2006/relationships/image" Target="../media/image120.pn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Characterising </a:t>
            </a:r>
            <a:br>
              <a:rPr lang="en-GB" dirty="0"/>
            </a:br>
            <a:r>
              <a:rPr lang="en-GB" dirty="0"/>
              <a:t>a posterior distribution</a:t>
            </a:r>
          </a:p>
        </p:txBody>
      </p:sp>
      <p:sp>
        <p:nvSpPr>
          <p:cNvPr id="3" name="Subtitle 2"/>
          <p:cNvSpPr>
            <a:spLocks noGrp="1"/>
          </p:cNvSpPr>
          <p:nvPr>
            <p:ph type="subTitle" idx="1"/>
          </p:nvPr>
        </p:nvSpPr>
        <p:spPr>
          <a:xfrm>
            <a:off x="1371600" y="4013200"/>
            <a:ext cx="6400800" cy="1752600"/>
          </a:xfrm>
        </p:spPr>
        <p:txBody>
          <a:bodyPr>
            <a:normAutofit/>
          </a:bodyPr>
          <a:lstStyle/>
          <a:p>
            <a:r>
              <a:rPr lang="en-GB" dirty="0"/>
              <a:t>Model Fitting and Inference for</a:t>
            </a:r>
          </a:p>
          <a:p>
            <a:r>
              <a:rPr lang="en-GB" dirty="0"/>
              <a:t>Infectious Disease Dynamics</a:t>
            </a:r>
          </a:p>
          <a:p>
            <a:r>
              <a:rPr lang="en-GB" dirty="0"/>
              <a:t>short course</a:t>
            </a:r>
          </a:p>
        </p:txBody>
      </p:sp>
    </p:spTree>
    <p:extLst>
      <p:ext uri="{BB962C8B-B14F-4D97-AF65-F5344CB8AC3E}">
        <p14:creationId xmlns:p14="http://schemas.microsoft.com/office/powerpoint/2010/main" val="27992191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Method 2: Rejection sampling</a:t>
            </a:r>
          </a:p>
        </p:txBody>
      </p:sp>
      <p:pic>
        <p:nvPicPr>
          <p:cNvPr id="4" name="Picture 3" descr="MCMC_curv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7158" y="1608667"/>
            <a:ext cx="6283641" cy="4717284"/>
          </a:xfrm>
          <a:prstGeom prst="rect">
            <a:avLst/>
          </a:prstGeom>
        </p:spPr>
      </p:pic>
      <p:sp>
        <p:nvSpPr>
          <p:cNvPr id="5" name="Oval 4"/>
          <p:cNvSpPr/>
          <p:nvPr/>
        </p:nvSpPr>
        <p:spPr>
          <a:xfrm>
            <a:off x="4669105" y="4379416"/>
            <a:ext cx="144000" cy="1440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7" name="Straight Arrow Connector 6"/>
          <p:cNvCxnSpPr/>
          <p:nvPr/>
        </p:nvCxnSpPr>
        <p:spPr>
          <a:xfrm>
            <a:off x="2387600" y="4447148"/>
            <a:ext cx="5113867" cy="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4736837" y="1761067"/>
            <a:ext cx="0" cy="3894667"/>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060460" y="2584514"/>
            <a:ext cx="144000" cy="1440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9" name="Content Placeholder 2"/>
              <p:cNvSpPr txBox="1">
                <a:spLocks/>
              </p:cNvSpPr>
              <p:nvPr/>
            </p:nvSpPr>
            <p:spPr>
              <a:xfrm>
                <a:off x="4734560" y="6046987"/>
                <a:ext cx="325120" cy="411982"/>
              </a:xfrm>
              <a:prstGeom prst="rect">
                <a:avLst/>
              </a:prstGeom>
              <a:solidFill>
                <a:schemeClr val="bg1"/>
              </a:solidFill>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
                    </m:oMathParaPr>
                    <m:oMath xmlns:m="http://schemas.openxmlformats.org/officeDocument/2006/math">
                      <m:r>
                        <a:rPr lang="en-US" sz="2400" i="1" smtClean="0">
                          <a:latin typeface="Cambria Math" charset="0"/>
                          <a:ea typeface="Cambria Math" charset="0"/>
                          <a:cs typeface="Cambria Math" charset="0"/>
                        </a:rPr>
                        <m:t>𝜃</m:t>
                      </m:r>
                    </m:oMath>
                  </m:oMathPara>
                </a14:m>
                <a:endParaRPr lang="en-US" sz="2400" dirty="0"/>
              </a:p>
            </p:txBody>
          </p:sp>
        </mc:Choice>
        <mc:Fallback xmlns="">
          <p:sp>
            <p:nvSpPr>
              <p:cNvPr id="9" name="Content Placeholder 2"/>
              <p:cNvSpPr txBox="1">
                <a:spLocks noRot="1" noChangeAspect="1" noMove="1" noResize="1" noEditPoints="1" noAdjustHandles="1" noChangeArrowheads="1" noChangeShapeType="1" noTextEdit="1"/>
              </p:cNvSpPr>
              <p:nvPr/>
            </p:nvSpPr>
            <p:spPr>
              <a:xfrm>
                <a:off x="4734560" y="6046987"/>
                <a:ext cx="325120" cy="411982"/>
              </a:xfrm>
              <a:prstGeom prst="rect">
                <a:avLst/>
              </a:prstGeom>
              <a:blipFill rotWithShape="0">
                <a:blip r:embed="rId3"/>
                <a:stretch>
                  <a:fillRect l="-13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2"/>
              <p:cNvSpPr txBox="1">
                <a:spLocks/>
              </p:cNvSpPr>
              <p:nvPr/>
            </p:nvSpPr>
            <p:spPr>
              <a:xfrm rot="16200000">
                <a:off x="1149476" y="3534283"/>
                <a:ext cx="738889" cy="416560"/>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Group"/>
                    </m:oMathParaPr>
                    <m:oMath xmlns:m="http://schemas.openxmlformats.org/officeDocument/2006/math">
                      <m:r>
                        <a:rPr lang="en-US" sz="2000" b="0" i="1" smtClean="0">
                          <a:latin typeface="Cambria Math" charset="0"/>
                          <a:ea typeface="Cambria Math" charset="0"/>
                          <a:cs typeface="Cambria Math" charset="0"/>
                        </a:rPr>
                        <m:t>𝑓</m:t>
                      </m:r>
                      <m:d>
                        <m:dPr>
                          <m:ctrlPr>
                            <a:rPr lang="en-US" sz="2000" b="0" i="1" smtClean="0">
                              <a:latin typeface="Cambria Math" panose="02040503050406030204" pitchFamily="18" charset="0"/>
                              <a:ea typeface="Cambria Math" charset="0"/>
                              <a:cs typeface="Cambria Math" charset="0"/>
                            </a:rPr>
                          </m:ctrlPr>
                        </m:dPr>
                        <m:e>
                          <m:r>
                            <a:rPr lang="en-US" sz="2000" b="0" i="1" smtClean="0">
                              <a:latin typeface="Cambria Math" charset="0"/>
                              <a:ea typeface="Cambria Math" charset="0"/>
                              <a:cs typeface="Cambria Math" charset="0"/>
                            </a:rPr>
                            <m:t>𝜃</m:t>
                          </m:r>
                        </m:e>
                      </m:d>
                    </m:oMath>
                  </m:oMathPara>
                </a14:m>
                <a:endParaRPr lang="en-US" sz="2000" b="0" dirty="0">
                  <a:ea typeface="Cambria Math" charset="0"/>
                  <a:cs typeface="Cambria Math" charset="0"/>
                </a:endParaRPr>
              </a:p>
              <a:p>
                <a:pPr marL="0" indent="0" algn="ctr" defTabSz="914400">
                  <a:spcBef>
                    <a:spcPts val="0"/>
                  </a:spcBef>
                  <a:buFontTx/>
                  <a:buNone/>
                </a:pPr>
                <a:endParaRPr lang="en-US" sz="2400" dirty="0"/>
              </a:p>
            </p:txBody>
          </p:sp>
        </mc:Choice>
        <mc:Fallback xmlns="">
          <p:sp>
            <p:nvSpPr>
              <p:cNvPr id="10" name="Content Placeholder 2"/>
              <p:cNvSpPr txBox="1">
                <a:spLocks noRot="1" noChangeAspect="1" noMove="1" noResize="1" noEditPoints="1" noAdjustHandles="1" noChangeArrowheads="1" noChangeShapeType="1" noTextEdit="1"/>
              </p:cNvSpPr>
              <p:nvPr/>
            </p:nvSpPr>
            <p:spPr>
              <a:xfrm rot="16200000">
                <a:off x="1149476" y="3534283"/>
                <a:ext cx="738889" cy="416560"/>
              </a:xfrm>
              <a:prstGeom prst="rect">
                <a:avLst/>
              </a:prstGeom>
              <a:blipFill rotWithShape="0">
                <a:blip r:embed="rId4"/>
                <a:stretch>
                  <a:fillRect r="-14706" b="-4918"/>
                </a:stretch>
              </a:blipFill>
            </p:spPr>
            <p:txBody>
              <a:bodyPr/>
              <a:lstStyle/>
              <a:p>
                <a:r>
                  <a:rPr lang="en-US">
                    <a:noFill/>
                  </a:rPr>
                  <a:t> </a:t>
                </a:r>
              </a:p>
            </p:txBody>
          </p:sp>
        </mc:Fallback>
      </mc:AlternateContent>
    </p:spTree>
    <p:extLst>
      <p:ext uri="{BB962C8B-B14F-4D97-AF65-F5344CB8AC3E}">
        <p14:creationId xmlns:p14="http://schemas.microsoft.com/office/powerpoint/2010/main" val="423461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37"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900" decel="100000" fill="hold"/>
                                        <p:tgtEl>
                                          <p:spTgt spid="5"/>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7"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900" decel="100000" fill="hold"/>
                                        <p:tgtEl>
                                          <p:spTgt spid="12"/>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mph" presetSubtype="2" fill="hold" nodeType="clickEffect">
                                  <p:stCondLst>
                                    <p:cond delay="0"/>
                                  </p:stCondLst>
                                  <p:childTnLst>
                                    <p:animClr clrSpc="rgb" dir="cw">
                                      <p:cBhvr>
                                        <p:cTn id="34" dur="2000" fill="hold"/>
                                        <p:tgtEl>
                                          <p:spTgt spid="5"/>
                                        </p:tgtEl>
                                        <p:attrNameLst>
                                          <p:attrName>fillcolor</p:attrName>
                                        </p:attrNameLst>
                                      </p:cBhvr>
                                      <p:to>
                                        <a:srgbClr val="FF9ACC"/>
                                      </p:to>
                                    </p:animClr>
                                    <p:set>
                                      <p:cBhvr>
                                        <p:cTn id="35" dur="2000" fill="hold"/>
                                        <p:tgtEl>
                                          <p:spTgt spid="5"/>
                                        </p:tgtEl>
                                        <p:attrNameLst>
                                          <p:attrName>fill.type</p:attrName>
                                        </p:attrNameLst>
                                      </p:cBhvr>
                                      <p:to>
                                        <p:strVal val="solid"/>
                                      </p:to>
                                    </p:set>
                                    <p:set>
                                      <p:cBhvr>
                                        <p:cTn id="36" dur="2000" fill="hold"/>
                                        <p:tgtEl>
                                          <p:spTgt spid="5"/>
                                        </p:tgtEl>
                                        <p:attrNameLst>
                                          <p:attrName>fill.on</p:attrName>
                                        </p:attrNameLst>
                                      </p:cBhvr>
                                      <p:to>
                                        <p:strVal val="true"/>
                                      </p:to>
                                    </p:set>
                                  </p:childTnLst>
                                </p:cTn>
                              </p:par>
                            </p:childTnLst>
                          </p:cTn>
                        </p:par>
                      </p:childTnLst>
                    </p:cTn>
                  </p:par>
                  <p:par>
                    <p:cTn id="37" fill="hold">
                      <p:stCondLst>
                        <p:cond delay="indefinite"/>
                      </p:stCondLst>
                      <p:childTnLst>
                        <p:par>
                          <p:cTn id="38" fill="hold">
                            <p:stCondLst>
                              <p:cond delay="0"/>
                            </p:stCondLst>
                            <p:childTnLst>
                              <p:par>
                                <p:cTn id="39" presetID="1" presetClass="emph" presetSubtype="2" fill="hold" nodeType="clickEffect">
                                  <p:stCondLst>
                                    <p:cond delay="0"/>
                                  </p:stCondLst>
                                  <p:childTnLst>
                                    <p:animClr clrSpc="rgb" dir="cw">
                                      <p:cBhvr>
                                        <p:cTn id="40" dur="2000" fill="hold"/>
                                        <p:tgtEl>
                                          <p:spTgt spid="12"/>
                                        </p:tgtEl>
                                        <p:attrNameLst>
                                          <p:attrName>fillcolor</p:attrName>
                                        </p:attrNameLst>
                                      </p:cBhvr>
                                      <p:to>
                                        <a:schemeClr val="bg1"/>
                                      </p:to>
                                    </p:animClr>
                                    <p:set>
                                      <p:cBhvr>
                                        <p:cTn id="41" dur="2000" fill="hold"/>
                                        <p:tgtEl>
                                          <p:spTgt spid="12"/>
                                        </p:tgtEl>
                                        <p:attrNameLst>
                                          <p:attrName>fill.type</p:attrName>
                                        </p:attrNameLst>
                                      </p:cBhvr>
                                      <p:to>
                                        <p:strVal val="solid"/>
                                      </p:to>
                                    </p:set>
                                    <p:set>
                                      <p:cBhvr>
                                        <p:cTn id="42" dur="2000" fill="hold"/>
                                        <p:tgtEl>
                                          <p:spTgt spid="1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Method 2: Rejection sampling</a:t>
            </a:r>
          </a:p>
        </p:txBody>
      </p:sp>
      <p:pic>
        <p:nvPicPr>
          <p:cNvPr id="3" name="Picture 2" descr="MCMC_darts_optimized.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4534" y="1417637"/>
            <a:ext cx="6581308" cy="4935981"/>
          </a:xfrm>
          <a:prstGeom prst="rect">
            <a:avLst/>
          </a:prstGeom>
        </p:spPr>
      </p:pic>
      <mc:AlternateContent xmlns:mc="http://schemas.openxmlformats.org/markup-compatibility/2006" xmlns:a14="http://schemas.microsoft.com/office/drawing/2010/main">
        <mc:Choice Requires="a14">
          <p:sp>
            <p:nvSpPr>
              <p:cNvPr id="4" name="Content Placeholder 2"/>
              <p:cNvSpPr txBox="1">
                <a:spLocks/>
              </p:cNvSpPr>
              <p:nvPr/>
            </p:nvSpPr>
            <p:spPr>
              <a:xfrm>
                <a:off x="4541520" y="6158747"/>
                <a:ext cx="325120" cy="411982"/>
              </a:xfrm>
              <a:prstGeom prst="rect">
                <a:avLst/>
              </a:prstGeom>
              <a:solidFill>
                <a:schemeClr val="bg1"/>
              </a:solidFill>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
                    </m:oMathParaPr>
                    <m:oMath xmlns:m="http://schemas.openxmlformats.org/officeDocument/2006/math">
                      <m:r>
                        <a:rPr lang="en-US" sz="2400" i="1" smtClean="0">
                          <a:latin typeface="Cambria Math" charset="0"/>
                          <a:ea typeface="Cambria Math" charset="0"/>
                          <a:cs typeface="Cambria Math" charset="0"/>
                        </a:rPr>
                        <m:t>𝜃</m:t>
                      </m:r>
                    </m:oMath>
                  </m:oMathPara>
                </a14:m>
                <a:endParaRPr lang="en-US" sz="2400" dirty="0"/>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4541520" y="6158747"/>
                <a:ext cx="325120" cy="411982"/>
              </a:xfrm>
              <a:prstGeom prst="rect">
                <a:avLst/>
              </a:prstGeom>
              <a:blipFill>
                <a:blip r:embed="rId3"/>
                <a:stretch>
                  <a:fillRect l="-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p:cNvSpPr txBox="1">
                <a:spLocks/>
              </p:cNvSpPr>
              <p:nvPr/>
            </p:nvSpPr>
            <p:spPr>
              <a:xfrm rot="16200000">
                <a:off x="814196" y="3534283"/>
                <a:ext cx="738889" cy="416560"/>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Group"/>
                    </m:oMathParaPr>
                    <m:oMath xmlns:m="http://schemas.openxmlformats.org/officeDocument/2006/math">
                      <m:r>
                        <a:rPr lang="en-US" sz="2000" b="0" i="1" smtClean="0">
                          <a:latin typeface="Cambria Math" charset="0"/>
                          <a:ea typeface="Cambria Math" charset="0"/>
                          <a:cs typeface="Cambria Math" charset="0"/>
                        </a:rPr>
                        <m:t>𝑓</m:t>
                      </m:r>
                      <m:d>
                        <m:dPr>
                          <m:ctrlPr>
                            <a:rPr lang="en-US" sz="2000" b="0" i="1" smtClean="0">
                              <a:latin typeface="Cambria Math" panose="02040503050406030204" pitchFamily="18" charset="0"/>
                              <a:ea typeface="Cambria Math" charset="0"/>
                              <a:cs typeface="Cambria Math" charset="0"/>
                            </a:rPr>
                          </m:ctrlPr>
                        </m:dPr>
                        <m:e>
                          <m:r>
                            <a:rPr lang="en-US" sz="2000" b="0" i="1" smtClean="0">
                              <a:latin typeface="Cambria Math" charset="0"/>
                              <a:ea typeface="Cambria Math" charset="0"/>
                              <a:cs typeface="Cambria Math" charset="0"/>
                            </a:rPr>
                            <m:t>𝜃</m:t>
                          </m:r>
                        </m:e>
                      </m:d>
                    </m:oMath>
                  </m:oMathPara>
                </a14:m>
                <a:endParaRPr lang="en-US" sz="2000" b="0" dirty="0">
                  <a:ea typeface="Cambria Math" charset="0"/>
                  <a:cs typeface="Cambria Math" charset="0"/>
                </a:endParaRPr>
              </a:p>
              <a:p>
                <a:pPr marL="0" indent="0" algn="ctr" defTabSz="914400">
                  <a:spcBef>
                    <a:spcPts val="0"/>
                  </a:spcBef>
                  <a:buFontTx/>
                  <a:buNone/>
                </a:pPr>
                <a:endParaRPr lang="en-US" sz="2400" dirty="0"/>
              </a:p>
            </p:txBody>
          </p:sp>
        </mc:Choice>
        <mc:Fallback xmlns="">
          <p:sp>
            <p:nvSpPr>
              <p:cNvPr id="5" name="Content Placeholder 2"/>
              <p:cNvSpPr txBox="1">
                <a:spLocks noRot="1" noChangeAspect="1" noMove="1" noResize="1" noEditPoints="1" noAdjustHandles="1" noChangeArrowheads="1" noChangeShapeType="1" noTextEdit="1"/>
              </p:cNvSpPr>
              <p:nvPr/>
            </p:nvSpPr>
            <p:spPr>
              <a:xfrm rot="16200000">
                <a:off x="814196" y="3534283"/>
                <a:ext cx="738889" cy="416560"/>
              </a:xfrm>
              <a:prstGeom prst="rect">
                <a:avLst/>
              </a:prstGeom>
              <a:blipFill>
                <a:blip r:embed="rId4"/>
                <a:stretch>
                  <a:fillRect r="-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58925AE-88B7-B54E-A75F-6F9AA40E8925}"/>
                  </a:ext>
                </a:extLst>
              </p:cNvPr>
              <p:cNvSpPr txBox="1">
                <a:spLocks/>
              </p:cNvSpPr>
              <p:nvPr/>
            </p:nvSpPr>
            <p:spPr>
              <a:xfrm>
                <a:off x="5819784" y="1284619"/>
                <a:ext cx="4644887" cy="32365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a:spcBef>
                    <a:spcPts val="0"/>
                  </a:spcBef>
                  <a:buFontTx/>
                  <a:buNone/>
                  <a:defRPr/>
                </a:pPr>
                <a:r>
                  <a:rPr lang="en-US" sz="2400" dirty="0"/>
                  <a:t>samples </a:t>
                </a:r>
                <a14:m>
                  <m:oMath xmlns:m="http://schemas.openxmlformats.org/officeDocument/2006/math">
                    <m:r>
                      <m:rPr>
                        <m:sty m:val="p"/>
                      </m:rPr>
                      <a:rPr lang="en-US" sz="2400" b="0" i="0" smtClean="0">
                        <a:latin typeface="Cambria Math" panose="02040503050406030204" pitchFamily="18" charset="0"/>
                      </a:rPr>
                      <m:t>s</m:t>
                    </m:r>
                    <m:r>
                      <a:rPr lang="en-US" sz="2400" b="0" i="0" smtClean="0">
                        <a:latin typeface="Cambria Math" panose="02040503050406030204" pitchFamily="18" charset="0"/>
                      </a:rPr>
                      <m:t>=</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𝜃</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𝜃</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oMath>
                </a14:m>
                <a:endParaRPr lang="en-US" sz="2400" dirty="0"/>
              </a:p>
              <a:p>
                <a:pPr marL="0" indent="0" defTabSz="914400">
                  <a:spcBef>
                    <a:spcPts val="0"/>
                  </a:spcBef>
                  <a:buFontTx/>
                  <a:buNone/>
                  <a:defRPr/>
                </a:pPr>
                <a:endParaRPr lang="en-US" sz="2400" dirty="0"/>
              </a:p>
              <a:p>
                <a:pPr marL="0" indent="0" defTabSz="914400">
                  <a:spcBef>
                    <a:spcPts val="0"/>
                  </a:spcBef>
                  <a:buFontTx/>
                  <a:buNone/>
                  <a:defRPr/>
                </a:pPr>
                <a:r>
                  <a:rPr lang="en-US" sz="2400" dirty="0"/>
                  <a:t>mean: </a:t>
                </a:r>
                <a:r>
                  <a:rPr lang="en-US" sz="2400" dirty="0">
                    <a:solidFill>
                      <a:schemeClr val="accent2"/>
                    </a:solidFill>
                    <a:latin typeface="Lucida Console" panose="020B0609040504020204" pitchFamily="49" charset="0"/>
                  </a:rPr>
                  <a:t>mean</a:t>
                </a:r>
                <a:r>
                  <a:rPr lang="en-US" sz="2400" dirty="0">
                    <a:latin typeface="Lucida Console" panose="020B0609040504020204" pitchFamily="49" charset="0"/>
                  </a:rPr>
                  <a:t>(</a:t>
                </a:r>
                <a:r>
                  <a:rPr lang="en-US" sz="2400" dirty="0">
                    <a:solidFill>
                      <a:schemeClr val="tx2"/>
                    </a:solidFill>
                    <a:latin typeface="Lucida Console" panose="020B0609040504020204" pitchFamily="49" charset="0"/>
                  </a:rPr>
                  <a:t>s</a:t>
                </a:r>
                <a:r>
                  <a:rPr lang="en-US" sz="2400" dirty="0">
                    <a:latin typeface="Lucida Console" panose="020B0609040504020204" pitchFamily="49" charset="0"/>
                  </a:rPr>
                  <a:t>)</a:t>
                </a:r>
              </a:p>
              <a:p>
                <a:pPr marL="0" indent="0" defTabSz="914400">
                  <a:spcBef>
                    <a:spcPts val="0"/>
                  </a:spcBef>
                  <a:buFontTx/>
                  <a:buNone/>
                  <a:defRPr/>
                </a:pPr>
                <a:r>
                  <a:rPr lang="en-US" sz="2400" dirty="0"/>
                  <a:t>median: </a:t>
                </a:r>
                <a:r>
                  <a:rPr lang="en-US" sz="2400" dirty="0">
                    <a:solidFill>
                      <a:schemeClr val="accent2"/>
                    </a:solidFill>
                    <a:latin typeface="Lucida Console" panose="020B0609040504020204" pitchFamily="49" charset="0"/>
                  </a:rPr>
                  <a:t>median</a:t>
                </a:r>
                <a:r>
                  <a:rPr lang="en-US" sz="2400" dirty="0">
                    <a:latin typeface="Lucida Console" panose="020B0609040504020204" pitchFamily="49" charset="0"/>
                  </a:rPr>
                  <a:t>(</a:t>
                </a:r>
                <a:r>
                  <a:rPr lang="en-US" sz="2400" dirty="0">
                    <a:solidFill>
                      <a:schemeClr val="tx2"/>
                    </a:solidFill>
                    <a:latin typeface="Lucida Console" panose="020B0609040504020204" pitchFamily="49" charset="0"/>
                  </a:rPr>
                  <a:t>s</a:t>
                </a:r>
                <a:r>
                  <a:rPr lang="en-US" sz="2400" dirty="0">
                    <a:latin typeface="Lucida Console" panose="020B0609040504020204" pitchFamily="49" charset="0"/>
                  </a:rPr>
                  <a:t>)</a:t>
                </a:r>
              </a:p>
              <a:p>
                <a:pPr marL="0" indent="0" defTabSz="914400">
                  <a:spcBef>
                    <a:spcPts val="0"/>
                  </a:spcBef>
                  <a:buFontTx/>
                  <a:buNone/>
                  <a:defRPr/>
                </a:pPr>
                <a:r>
                  <a:rPr lang="en-US" sz="2400" dirty="0"/>
                  <a:t>plot: </a:t>
                </a:r>
                <a:r>
                  <a:rPr lang="en-US" sz="2400" dirty="0" err="1">
                    <a:solidFill>
                      <a:schemeClr val="accent2"/>
                    </a:solidFill>
                    <a:latin typeface="Lucida Console" panose="020B0609040504020204" pitchFamily="49" charset="0"/>
                  </a:rPr>
                  <a:t>hist</a:t>
                </a:r>
                <a:r>
                  <a:rPr lang="en-US" sz="2400" dirty="0">
                    <a:latin typeface="Lucida Console" panose="020B0609040504020204" pitchFamily="49" charset="0"/>
                  </a:rPr>
                  <a:t>(</a:t>
                </a:r>
                <a:r>
                  <a:rPr lang="en-US" sz="2400" dirty="0">
                    <a:solidFill>
                      <a:schemeClr val="tx2"/>
                    </a:solidFill>
                    <a:latin typeface="Lucida Console" panose="020B0609040504020204" pitchFamily="49" charset="0"/>
                  </a:rPr>
                  <a:t>s</a:t>
                </a:r>
                <a:r>
                  <a:rPr lang="en-US" sz="2400" dirty="0">
                    <a:latin typeface="Lucida Console" panose="020B0609040504020204" pitchFamily="49" charset="0"/>
                  </a:rPr>
                  <a:t>)</a:t>
                </a:r>
              </a:p>
            </p:txBody>
          </p:sp>
        </mc:Choice>
        <mc:Fallback xmlns="">
          <p:sp>
            <p:nvSpPr>
              <p:cNvPr id="6" name="Content Placeholder 2">
                <a:extLst>
                  <a:ext uri="{FF2B5EF4-FFF2-40B4-BE49-F238E27FC236}">
                    <a16:creationId xmlns:a16="http://schemas.microsoft.com/office/drawing/2014/main" id="{F58925AE-88B7-B54E-A75F-6F9AA40E8925}"/>
                  </a:ext>
                </a:extLst>
              </p:cNvPr>
              <p:cNvSpPr txBox="1">
                <a:spLocks noRot="1" noChangeAspect="1" noMove="1" noResize="1" noEditPoints="1" noAdjustHandles="1" noChangeArrowheads="1" noChangeShapeType="1" noTextEdit="1"/>
              </p:cNvSpPr>
              <p:nvPr/>
            </p:nvSpPr>
            <p:spPr>
              <a:xfrm>
                <a:off x="5819784" y="1284619"/>
                <a:ext cx="4644887" cy="3236581"/>
              </a:xfrm>
              <a:prstGeom prst="rect">
                <a:avLst/>
              </a:prstGeom>
              <a:blipFill>
                <a:blip r:embed="rId5"/>
                <a:stretch>
                  <a:fillRect l="-1907" t="-1172"/>
                </a:stretch>
              </a:blipFill>
            </p:spPr>
            <p:txBody>
              <a:bodyPr/>
              <a:lstStyle/>
              <a:p>
                <a:r>
                  <a:rPr lang="en-US">
                    <a:noFill/>
                  </a:rPr>
                  <a:t> </a:t>
                </a:r>
              </a:p>
            </p:txBody>
          </p:sp>
        </mc:Fallback>
      </mc:AlternateContent>
    </p:spTree>
    <p:extLst>
      <p:ext uri="{BB962C8B-B14F-4D97-AF65-F5344CB8AC3E}">
        <p14:creationId xmlns:p14="http://schemas.microsoft.com/office/powerpoint/2010/main" val="2094542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ormAutofit/>
          </a:bodyPr>
          <a:lstStyle/>
          <a:p>
            <a:r>
              <a:rPr lang="en-GB" dirty="0"/>
              <a:t>Practical, part 1</a:t>
            </a:r>
          </a:p>
        </p:txBody>
      </p:sp>
      <p:grpSp>
        <p:nvGrpSpPr>
          <p:cNvPr id="4" name="Group 3">
            <a:extLst>
              <a:ext uri="{FF2B5EF4-FFF2-40B4-BE49-F238E27FC236}">
                <a16:creationId xmlns:a16="http://schemas.microsoft.com/office/drawing/2014/main" id="{1746D02B-AFFF-DC44-9BB5-CBD3907579B1}"/>
              </a:ext>
            </a:extLst>
          </p:cNvPr>
          <p:cNvGrpSpPr/>
          <p:nvPr/>
        </p:nvGrpSpPr>
        <p:grpSpPr>
          <a:xfrm>
            <a:off x="61435" y="1493839"/>
            <a:ext cx="4367297" cy="3306762"/>
            <a:chOff x="1264921" y="1608667"/>
            <a:chExt cx="6405878" cy="4850302"/>
          </a:xfrm>
        </p:grpSpPr>
        <p:grpSp>
          <p:nvGrpSpPr>
            <p:cNvPr id="3" name="Group 2">
              <a:extLst>
                <a:ext uri="{FF2B5EF4-FFF2-40B4-BE49-F238E27FC236}">
                  <a16:creationId xmlns:a16="http://schemas.microsoft.com/office/drawing/2014/main" id="{77EC2F09-BEFA-4E43-9DD9-D95A995C8274}"/>
                </a:ext>
              </a:extLst>
            </p:cNvPr>
            <p:cNvGrpSpPr/>
            <p:nvPr/>
          </p:nvGrpSpPr>
          <p:grpSpPr>
            <a:xfrm>
              <a:off x="1264921" y="1608667"/>
              <a:ext cx="6405878" cy="4717284"/>
              <a:chOff x="1264921" y="1608667"/>
              <a:chExt cx="6405878" cy="4717284"/>
            </a:xfrm>
          </p:grpSpPr>
          <p:pic>
            <p:nvPicPr>
              <p:cNvPr id="7" name="Picture 6" descr="MCMC_curv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7158" y="1608667"/>
                <a:ext cx="6283641" cy="4717284"/>
              </a:xfrm>
              <a:prstGeom prst="rect">
                <a:avLst/>
              </a:prstGeom>
            </p:spPr>
          </p:pic>
          <mc:AlternateContent xmlns:mc="http://schemas.openxmlformats.org/markup-compatibility/2006" xmlns:a14="http://schemas.microsoft.com/office/drawing/2010/main">
            <mc:Choice Requires="a14">
              <p:sp>
                <p:nvSpPr>
                  <p:cNvPr id="8" name="Content Placeholder 2"/>
                  <p:cNvSpPr txBox="1">
                    <a:spLocks/>
                  </p:cNvSpPr>
                  <p:nvPr/>
                </p:nvSpPr>
                <p:spPr>
                  <a:xfrm rot="16200000">
                    <a:off x="-432874" y="3487958"/>
                    <a:ext cx="3812149" cy="416560"/>
                  </a:xfrm>
                  <a:prstGeom prst="rect">
                    <a:avLst/>
                  </a:prstGeom>
                  <a:solidFill>
                    <a:schemeClr val="bg1"/>
                  </a:solidFill>
                </p:spPr>
                <p:txBody>
                  <a:bodyPr vert="horz" lIns="91440" tIns="45720" rIns="91440" bIns="45720" rtlCol="0">
                    <a:normAutofit fontScale="40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Group"/>
                        </m:oMathParaPr>
                        <m:oMath xmlns:m="http://schemas.openxmlformats.org/officeDocument/2006/math">
                          <m:r>
                            <a:rPr lang="en-US" sz="2900" b="0" i="1" smtClean="0">
                              <a:latin typeface="Cambria Math" charset="0"/>
                              <a:ea typeface="Cambria Math" charset="0"/>
                              <a:cs typeface="Cambria Math" charset="0"/>
                            </a:rPr>
                            <m:t>𝑓</m:t>
                          </m:r>
                          <m:d>
                            <m:dPr>
                              <m:ctrlPr>
                                <a:rPr lang="en-US" sz="2900" b="0" i="1" smtClean="0">
                                  <a:latin typeface="Cambria Math" panose="02040503050406030204" pitchFamily="18" charset="0"/>
                                  <a:ea typeface="Cambria Math" charset="0"/>
                                  <a:cs typeface="Cambria Math" charset="0"/>
                                </a:rPr>
                              </m:ctrlPr>
                            </m:dPr>
                            <m:e>
                              <m:r>
                                <a:rPr lang="en-US" sz="2900" b="0" i="1" smtClean="0">
                                  <a:latin typeface="Cambria Math" charset="0"/>
                                  <a:ea typeface="Cambria Math" charset="0"/>
                                  <a:cs typeface="Cambria Math" charset="0"/>
                                </a:rPr>
                                <m:t>𝜃</m:t>
                              </m:r>
                            </m:e>
                          </m:d>
                        </m:oMath>
                      </m:oMathPara>
                    </a14:m>
                    <a:endParaRPr lang="en-US" sz="2900" b="0" dirty="0">
                      <a:ea typeface="Cambria Math" charset="0"/>
                      <a:cs typeface="Cambria Math" charset="0"/>
                    </a:endParaRPr>
                  </a:p>
                  <a:p>
                    <a:pPr marL="0" indent="0" algn="ctr" defTabSz="914400">
                      <a:spcBef>
                        <a:spcPts val="0"/>
                      </a:spcBef>
                      <a:buFontTx/>
                      <a:buNone/>
                    </a:pPr>
                    <a:endParaRPr lang="en-US" sz="2400" dirty="0"/>
                  </a:p>
                </p:txBody>
              </p:sp>
            </mc:Choice>
            <mc:Fallback xmlns="">
              <p:sp>
                <p:nvSpPr>
                  <p:cNvPr id="8" name="Content Placeholder 2"/>
                  <p:cNvSpPr txBox="1">
                    <a:spLocks noRot="1" noChangeAspect="1" noMove="1" noResize="1" noEditPoints="1" noAdjustHandles="1" noChangeArrowheads="1" noChangeShapeType="1" noTextEdit="1"/>
                  </p:cNvSpPr>
                  <p:nvPr/>
                </p:nvSpPr>
                <p:spPr>
                  <a:xfrm rot="16200000">
                    <a:off x="-432874" y="3487958"/>
                    <a:ext cx="3812149" cy="416560"/>
                  </a:xfrm>
                  <a:prstGeom prst="rect">
                    <a:avLst/>
                  </a:prstGeom>
                  <a:blipFill>
                    <a:blip r:embed="rId4"/>
                    <a:stretch>
                      <a:fillRect r="-8696"/>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967BBFC0-AE7D-224C-8AC8-810530341D30}"/>
                  </a:ext>
                </a:extLst>
              </p:cNvPr>
              <p:cNvCxnSpPr>
                <a:cxnSpLocks/>
              </p:cNvCxnSpPr>
              <p:nvPr/>
            </p:nvCxnSpPr>
            <p:spPr>
              <a:xfrm>
                <a:off x="2971800" y="5602313"/>
                <a:ext cx="0" cy="0"/>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2B7ACC8C-DB8C-5949-8C2B-726AE1D11218}"/>
                  </a:ext>
                </a:extLst>
              </p:cNvPr>
              <p:cNvCxnSpPr>
                <a:cxnSpLocks/>
              </p:cNvCxnSpPr>
              <p:nvPr/>
            </p:nvCxnSpPr>
            <p:spPr>
              <a:xfrm>
                <a:off x="3138488" y="5590385"/>
                <a:ext cx="0" cy="0"/>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88DE70D2-18DB-744F-955E-3B40FC7AA877}"/>
                  </a:ext>
                </a:extLst>
              </p:cNvPr>
              <p:cNvCxnSpPr>
                <a:cxnSpLocks/>
              </p:cNvCxnSpPr>
              <p:nvPr/>
            </p:nvCxnSpPr>
            <p:spPr>
              <a:xfrm flipV="1">
                <a:off x="3305176" y="5546361"/>
                <a:ext cx="0" cy="55952"/>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grpSp>
            <p:nvGrpSpPr>
              <p:cNvPr id="92" name="Group 91">
                <a:extLst>
                  <a:ext uri="{FF2B5EF4-FFF2-40B4-BE49-F238E27FC236}">
                    <a16:creationId xmlns:a16="http://schemas.microsoft.com/office/drawing/2014/main" id="{B08BD028-7648-C54A-B638-B773A0E70205}"/>
                  </a:ext>
                </a:extLst>
              </p:cNvPr>
              <p:cNvGrpSpPr/>
              <p:nvPr/>
            </p:nvGrpSpPr>
            <p:grpSpPr>
              <a:xfrm>
                <a:off x="3471864" y="2076138"/>
                <a:ext cx="3333760" cy="3526175"/>
                <a:chOff x="3471864" y="2076138"/>
                <a:chExt cx="3333760" cy="3526175"/>
              </a:xfrm>
            </p:grpSpPr>
            <p:cxnSp>
              <p:nvCxnSpPr>
                <p:cNvPr id="13" name="Straight Arrow Connector 12">
                  <a:extLst>
                    <a:ext uri="{FF2B5EF4-FFF2-40B4-BE49-F238E27FC236}">
                      <a16:creationId xmlns:a16="http://schemas.microsoft.com/office/drawing/2014/main" id="{C18D1AFB-383A-EE44-8BC4-E2A31EC011DD}"/>
                    </a:ext>
                  </a:extLst>
                </p:cNvPr>
                <p:cNvCxnSpPr>
                  <a:cxnSpLocks/>
                </p:cNvCxnSpPr>
                <p:nvPr/>
              </p:nvCxnSpPr>
              <p:spPr>
                <a:xfrm flipV="1">
                  <a:off x="3471864" y="5433934"/>
                  <a:ext cx="0" cy="168379"/>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F2CFFA5F-F888-CD4F-B6AA-E19E53197A53}"/>
                    </a:ext>
                  </a:extLst>
                </p:cNvPr>
                <p:cNvCxnSpPr>
                  <a:cxnSpLocks/>
                </p:cNvCxnSpPr>
                <p:nvPr/>
              </p:nvCxnSpPr>
              <p:spPr>
                <a:xfrm flipV="1">
                  <a:off x="3638552" y="5231567"/>
                  <a:ext cx="0" cy="370746"/>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CF8A1AE4-3108-3C49-BA25-566D5E14F037}"/>
                    </a:ext>
                  </a:extLst>
                </p:cNvPr>
                <p:cNvCxnSpPr>
                  <a:cxnSpLocks/>
                </p:cNvCxnSpPr>
                <p:nvPr/>
              </p:nvCxnSpPr>
              <p:spPr>
                <a:xfrm flipV="1">
                  <a:off x="3805240" y="4849318"/>
                  <a:ext cx="0" cy="752995"/>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D591B4AF-C640-BF49-AAA1-19EBD827774E}"/>
                    </a:ext>
                  </a:extLst>
                </p:cNvPr>
                <p:cNvCxnSpPr/>
                <p:nvPr/>
              </p:nvCxnSpPr>
              <p:spPr>
                <a:xfrm flipV="1">
                  <a:off x="3971928" y="4402163"/>
                  <a:ext cx="0" cy="1200150"/>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23FBCFA6-51B4-A847-AF8F-12E8C5CF2302}"/>
                    </a:ext>
                  </a:extLst>
                </p:cNvPr>
                <p:cNvCxnSpPr>
                  <a:cxnSpLocks/>
                </p:cNvCxnSpPr>
                <p:nvPr/>
              </p:nvCxnSpPr>
              <p:spPr>
                <a:xfrm flipV="1">
                  <a:off x="4138616" y="3949908"/>
                  <a:ext cx="0" cy="1652405"/>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3BB3DB67-828C-9E42-AFF9-A21ADE818819}"/>
                    </a:ext>
                  </a:extLst>
                </p:cNvPr>
                <p:cNvCxnSpPr>
                  <a:cxnSpLocks/>
                </p:cNvCxnSpPr>
                <p:nvPr/>
              </p:nvCxnSpPr>
              <p:spPr>
                <a:xfrm flipV="1">
                  <a:off x="4305304" y="3695075"/>
                  <a:ext cx="0" cy="1907238"/>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E08FA502-E9F4-064C-A01F-B40E2A3ACD23}"/>
                    </a:ext>
                  </a:extLst>
                </p:cNvPr>
                <p:cNvCxnSpPr>
                  <a:cxnSpLocks/>
                </p:cNvCxnSpPr>
                <p:nvPr/>
              </p:nvCxnSpPr>
              <p:spPr>
                <a:xfrm flipV="1">
                  <a:off x="4471992" y="3695075"/>
                  <a:ext cx="0" cy="1907238"/>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20" name="Straight Arrow Connector 19">
                  <a:extLst>
                    <a:ext uri="{FF2B5EF4-FFF2-40B4-BE49-F238E27FC236}">
                      <a16:creationId xmlns:a16="http://schemas.microsoft.com/office/drawing/2014/main" id="{EACEE01F-4465-5243-BA4B-46735F5FF4E5}"/>
                    </a:ext>
                  </a:extLst>
                </p:cNvPr>
                <p:cNvCxnSpPr>
                  <a:cxnSpLocks/>
                </p:cNvCxnSpPr>
                <p:nvPr/>
              </p:nvCxnSpPr>
              <p:spPr>
                <a:xfrm flipV="1">
                  <a:off x="4638680" y="3807502"/>
                  <a:ext cx="0" cy="1794811"/>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90989606-818A-5242-91B1-3780B7A8828D}"/>
                    </a:ext>
                  </a:extLst>
                </p:cNvPr>
                <p:cNvCxnSpPr>
                  <a:cxnSpLocks/>
                </p:cNvCxnSpPr>
                <p:nvPr/>
              </p:nvCxnSpPr>
              <p:spPr>
                <a:xfrm flipV="1">
                  <a:off x="4805368" y="3755036"/>
                  <a:ext cx="0" cy="1847277"/>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22" name="Straight Arrow Connector 21">
                  <a:extLst>
                    <a:ext uri="{FF2B5EF4-FFF2-40B4-BE49-F238E27FC236}">
                      <a16:creationId xmlns:a16="http://schemas.microsoft.com/office/drawing/2014/main" id="{8029246F-CDF6-D84E-8F01-0C9F144C0170}"/>
                    </a:ext>
                  </a:extLst>
                </p:cNvPr>
                <p:cNvCxnSpPr>
                  <a:cxnSpLocks/>
                </p:cNvCxnSpPr>
                <p:nvPr/>
              </p:nvCxnSpPr>
              <p:spPr>
                <a:xfrm flipV="1">
                  <a:off x="4972056" y="3365292"/>
                  <a:ext cx="0" cy="2237021"/>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76A575B2-BDDE-C640-9922-D4BA421FE3C0}"/>
                    </a:ext>
                  </a:extLst>
                </p:cNvPr>
                <p:cNvCxnSpPr>
                  <a:cxnSpLocks/>
                </p:cNvCxnSpPr>
                <p:nvPr/>
              </p:nvCxnSpPr>
              <p:spPr>
                <a:xfrm flipV="1">
                  <a:off x="5138744" y="2705725"/>
                  <a:ext cx="0" cy="2896588"/>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24" name="Straight Arrow Connector 23">
                  <a:extLst>
                    <a:ext uri="{FF2B5EF4-FFF2-40B4-BE49-F238E27FC236}">
                      <a16:creationId xmlns:a16="http://schemas.microsoft.com/office/drawing/2014/main" id="{71F4B203-B008-F74C-BECE-ACA7AA4FB5AF}"/>
                    </a:ext>
                  </a:extLst>
                </p:cNvPr>
                <p:cNvCxnSpPr>
                  <a:cxnSpLocks/>
                </p:cNvCxnSpPr>
                <p:nvPr/>
              </p:nvCxnSpPr>
              <p:spPr>
                <a:xfrm flipV="1">
                  <a:off x="5305432" y="2173574"/>
                  <a:ext cx="0" cy="3428739"/>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25" name="Straight Arrow Connector 24">
                  <a:extLst>
                    <a:ext uri="{FF2B5EF4-FFF2-40B4-BE49-F238E27FC236}">
                      <a16:creationId xmlns:a16="http://schemas.microsoft.com/office/drawing/2014/main" id="{09417B57-B4A1-C449-A5A2-86FCA9AB17AA}"/>
                    </a:ext>
                  </a:extLst>
                </p:cNvPr>
                <p:cNvCxnSpPr>
                  <a:cxnSpLocks/>
                </p:cNvCxnSpPr>
                <p:nvPr/>
              </p:nvCxnSpPr>
              <p:spPr>
                <a:xfrm flipV="1">
                  <a:off x="5472120" y="2076138"/>
                  <a:ext cx="0" cy="3526175"/>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26" name="Straight Arrow Connector 25">
                  <a:extLst>
                    <a:ext uri="{FF2B5EF4-FFF2-40B4-BE49-F238E27FC236}">
                      <a16:creationId xmlns:a16="http://schemas.microsoft.com/office/drawing/2014/main" id="{E574FD29-3608-294A-94A7-C2A85AD95007}"/>
                    </a:ext>
                  </a:extLst>
                </p:cNvPr>
                <p:cNvCxnSpPr>
                  <a:cxnSpLocks/>
                </p:cNvCxnSpPr>
                <p:nvPr/>
              </p:nvCxnSpPr>
              <p:spPr>
                <a:xfrm flipV="1">
                  <a:off x="5638808" y="2623279"/>
                  <a:ext cx="0" cy="2979034"/>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27" name="Straight Arrow Connector 26">
                  <a:extLst>
                    <a:ext uri="{FF2B5EF4-FFF2-40B4-BE49-F238E27FC236}">
                      <a16:creationId xmlns:a16="http://schemas.microsoft.com/office/drawing/2014/main" id="{2EFB3EE9-3A70-0944-81FC-4ED97751589D}"/>
                    </a:ext>
                  </a:extLst>
                </p:cNvPr>
                <p:cNvCxnSpPr>
                  <a:cxnSpLocks/>
                </p:cNvCxnSpPr>
                <p:nvPr/>
              </p:nvCxnSpPr>
              <p:spPr>
                <a:xfrm flipV="1">
                  <a:off x="5805496" y="3485213"/>
                  <a:ext cx="0" cy="2117100"/>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28" name="Straight Arrow Connector 27">
                  <a:extLst>
                    <a:ext uri="{FF2B5EF4-FFF2-40B4-BE49-F238E27FC236}">
                      <a16:creationId xmlns:a16="http://schemas.microsoft.com/office/drawing/2014/main" id="{6717F263-0A49-1D49-8943-437780BFCEEF}"/>
                    </a:ext>
                  </a:extLst>
                </p:cNvPr>
                <p:cNvCxnSpPr>
                  <a:cxnSpLocks/>
                </p:cNvCxnSpPr>
                <p:nvPr/>
              </p:nvCxnSpPr>
              <p:spPr>
                <a:xfrm flipV="1">
                  <a:off x="5972184" y="4309672"/>
                  <a:ext cx="0" cy="1292641"/>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29" name="Straight Arrow Connector 28">
                  <a:extLst>
                    <a:ext uri="{FF2B5EF4-FFF2-40B4-BE49-F238E27FC236}">
                      <a16:creationId xmlns:a16="http://schemas.microsoft.com/office/drawing/2014/main" id="{551B8DDA-50A3-D145-8301-F6EDA6F30A46}"/>
                    </a:ext>
                  </a:extLst>
                </p:cNvPr>
                <p:cNvCxnSpPr>
                  <a:cxnSpLocks/>
                </p:cNvCxnSpPr>
                <p:nvPr/>
              </p:nvCxnSpPr>
              <p:spPr>
                <a:xfrm flipV="1">
                  <a:off x="6138872" y="4939259"/>
                  <a:ext cx="0" cy="663054"/>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30" name="Straight Arrow Connector 29">
                  <a:extLst>
                    <a:ext uri="{FF2B5EF4-FFF2-40B4-BE49-F238E27FC236}">
                      <a16:creationId xmlns:a16="http://schemas.microsoft.com/office/drawing/2014/main" id="{53B43016-F895-584F-9CBF-1A8F6CB0CA8E}"/>
                    </a:ext>
                  </a:extLst>
                </p:cNvPr>
                <p:cNvCxnSpPr>
                  <a:cxnSpLocks/>
                </p:cNvCxnSpPr>
                <p:nvPr/>
              </p:nvCxnSpPr>
              <p:spPr>
                <a:xfrm flipV="1">
                  <a:off x="6305560" y="5343993"/>
                  <a:ext cx="0" cy="258320"/>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31" name="Straight Arrow Connector 30">
                  <a:extLst>
                    <a:ext uri="{FF2B5EF4-FFF2-40B4-BE49-F238E27FC236}">
                      <a16:creationId xmlns:a16="http://schemas.microsoft.com/office/drawing/2014/main" id="{E67AB716-B2F6-6E4B-AFD2-1F2145E7AD87}"/>
                    </a:ext>
                  </a:extLst>
                </p:cNvPr>
                <p:cNvCxnSpPr>
                  <a:cxnSpLocks/>
                </p:cNvCxnSpPr>
                <p:nvPr/>
              </p:nvCxnSpPr>
              <p:spPr>
                <a:xfrm flipV="1">
                  <a:off x="6472248" y="5493895"/>
                  <a:ext cx="0" cy="108418"/>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CF7D2C88-54C7-0847-B177-79DB812767CA}"/>
                    </a:ext>
                  </a:extLst>
                </p:cNvPr>
                <p:cNvCxnSpPr>
                  <a:cxnSpLocks/>
                </p:cNvCxnSpPr>
                <p:nvPr/>
              </p:nvCxnSpPr>
              <p:spPr>
                <a:xfrm flipV="1">
                  <a:off x="6638936" y="5546361"/>
                  <a:ext cx="0" cy="55952"/>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33" name="Straight Arrow Connector 32">
                  <a:extLst>
                    <a:ext uri="{FF2B5EF4-FFF2-40B4-BE49-F238E27FC236}">
                      <a16:creationId xmlns:a16="http://schemas.microsoft.com/office/drawing/2014/main" id="{C546645B-45EA-7A41-B261-063DE2DF6AD7}"/>
                    </a:ext>
                  </a:extLst>
                </p:cNvPr>
                <p:cNvCxnSpPr>
                  <a:cxnSpLocks/>
                </p:cNvCxnSpPr>
                <p:nvPr/>
              </p:nvCxnSpPr>
              <p:spPr>
                <a:xfrm>
                  <a:off x="6805624" y="5602313"/>
                  <a:ext cx="0" cy="0"/>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grpSp>
          <p:grpSp>
            <p:nvGrpSpPr>
              <p:cNvPr id="91" name="Group 90">
                <a:extLst>
                  <a:ext uri="{FF2B5EF4-FFF2-40B4-BE49-F238E27FC236}">
                    <a16:creationId xmlns:a16="http://schemas.microsoft.com/office/drawing/2014/main" id="{6C5D3535-68B3-CD4C-9A80-1316DD1B9325}"/>
                  </a:ext>
                </a:extLst>
              </p:cNvPr>
              <p:cNvGrpSpPr/>
              <p:nvPr/>
            </p:nvGrpSpPr>
            <p:grpSpPr>
              <a:xfrm>
                <a:off x="2924588" y="5640583"/>
                <a:ext cx="3934327" cy="127346"/>
                <a:chOff x="2924588" y="5640583"/>
                <a:chExt cx="3934327" cy="127346"/>
              </a:xfrm>
            </p:grpSpPr>
            <p:sp>
              <p:nvSpPr>
                <p:cNvPr id="59" name="Oval 58">
                  <a:extLst>
                    <a:ext uri="{FF2B5EF4-FFF2-40B4-BE49-F238E27FC236}">
                      <a16:creationId xmlns:a16="http://schemas.microsoft.com/office/drawing/2014/main" id="{38331C08-702E-6749-892C-BC875D2C97D2}"/>
                    </a:ext>
                  </a:extLst>
                </p:cNvPr>
                <p:cNvSpPr/>
                <p:nvPr/>
              </p:nvSpPr>
              <p:spPr>
                <a:xfrm>
                  <a:off x="2924588" y="565786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4FA4A8E8-8381-5C47-8045-FD820EE4A1FF}"/>
                    </a:ext>
                  </a:extLst>
                </p:cNvPr>
                <p:cNvSpPr/>
                <p:nvPr/>
              </p:nvSpPr>
              <p:spPr>
                <a:xfrm>
                  <a:off x="3089747" y="565786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E722636F-D340-0041-8350-A0A351770564}"/>
                    </a:ext>
                  </a:extLst>
                </p:cNvPr>
                <p:cNvSpPr/>
                <p:nvPr/>
              </p:nvSpPr>
              <p:spPr>
                <a:xfrm>
                  <a:off x="3250143" y="565786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52CC8422-90F7-8B41-94DE-3BD4F3CC510F}"/>
                    </a:ext>
                  </a:extLst>
                </p:cNvPr>
                <p:cNvSpPr/>
                <p:nvPr/>
              </p:nvSpPr>
              <p:spPr>
                <a:xfrm>
                  <a:off x="3416831" y="565786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B3233097-6211-0648-8529-85ED9BBF12CD}"/>
                    </a:ext>
                  </a:extLst>
                </p:cNvPr>
                <p:cNvSpPr/>
                <p:nvPr/>
              </p:nvSpPr>
              <p:spPr>
                <a:xfrm>
                  <a:off x="3587278" y="565210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07A3AC45-E569-0043-A273-D509DE91C77A}"/>
                    </a:ext>
                  </a:extLst>
                </p:cNvPr>
                <p:cNvSpPr/>
                <p:nvPr/>
              </p:nvSpPr>
              <p:spPr>
                <a:xfrm>
                  <a:off x="3753319" y="565786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BA1AFB03-1D8C-0240-8B2C-B50424C32781}"/>
                    </a:ext>
                  </a:extLst>
                </p:cNvPr>
                <p:cNvSpPr/>
                <p:nvPr/>
              </p:nvSpPr>
              <p:spPr>
                <a:xfrm>
                  <a:off x="3921512" y="565786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8E13A673-D2B0-5B41-BDBF-FA8F1E44A68B}"/>
                    </a:ext>
                  </a:extLst>
                </p:cNvPr>
                <p:cNvSpPr/>
                <p:nvPr/>
              </p:nvSpPr>
              <p:spPr>
                <a:xfrm>
                  <a:off x="4085405" y="565786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685CD80D-084E-9F4A-AFA4-8DB2AB67478D}"/>
                    </a:ext>
                  </a:extLst>
                </p:cNvPr>
                <p:cNvSpPr/>
                <p:nvPr/>
              </p:nvSpPr>
              <p:spPr>
                <a:xfrm>
                  <a:off x="4248596" y="564922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B4DBA76C-7FB5-2B4E-BDCE-8A06170D911C}"/>
                    </a:ext>
                  </a:extLst>
                </p:cNvPr>
                <p:cNvSpPr/>
                <p:nvPr/>
              </p:nvSpPr>
              <p:spPr>
                <a:xfrm>
                  <a:off x="4419781" y="565498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BB746F6E-759B-CA49-9B54-C177C40188D5}"/>
                    </a:ext>
                  </a:extLst>
                </p:cNvPr>
                <p:cNvSpPr/>
                <p:nvPr/>
              </p:nvSpPr>
              <p:spPr>
                <a:xfrm>
                  <a:off x="4756125" y="564922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D354441A-5341-3C49-95D8-001D86BA7FDC}"/>
                    </a:ext>
                  </a:extLst>
                </p:cNvPr>
                <p:cNvSpPr/>
                <p:nvPr/>
              </p:nvSpPr>
              <p:spPr>
                <a:xfrm>
                  <a:off x="4916521" y="564922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033314AB-17EB-CA45-915C-F0F91C08F6DE}"/>
                    </a:ext>
                  </a:extLst>
                </p:cNvPr>
                <p:cNvSpPr/>
                <p:nvPr/>
              </p:nvSpPr>
              <p:spPr>
                <a:xfrm>
                  <a:off x="5083209" y="564922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0735229D-EFAA-F144-8D9A-E57F56AB6B1D}"/>
                    </a:ext>
                  </a:extLst>
                </p:cNvPr>
                <p:cNvSpPr/>
                <p:nvPr/>
              </p:nvSpPr>
              <p:spPr>
                <a:xfrm>
                  <a:off x="5253656" y="564346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8A879CD-50B8-9842-8D47-87D515DB474D}"/>
                    </a:ext>
                  </a:extLst>
                </p:cNvPr>
                <p:cNvSpPr/>
                <p:nvPr/>
              </p:nvSpPr>
              <p:spPr>
                <a:xfrm>
                  <a:off x="5419697" y="564922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F1EC2A2-F4BE-7840-80AD-87E5E0E654D2}"/>
                    </a:ext>
                  </a:extLst>
                </p:cNvPr>
                <p:cNvSpPr/>
                <p:nvPr/>
              </p:nvSpPr>
              <p:spPr>
                <a:xfrm>
                  <a:off x="5587890" y="564922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8992355F-FFD6-EB48-A0B9-CEA1B63605ED}"/>
                    </a:ext>
                  </a:extLst>
                </p:cNvPr>
                <p:cNvSpPr/>
                <p:nvPr/>
              </p:nvSpPr>
              <p:spPr>
                <a:xfrm>
                  <a:off x="5751783" y="564922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0B89E868-F0FC-814C-BC4E-BCB5917DE635}"/>
                    </a:ext>
                  </a:extLst>
                </p:cNvPr>
                <p:cNvSpPr/>
                <p:nvPr/>
              </p:nvSpPr>
              <p:spPr>
                <a:xfrm>
                  <a:off x="5914974" y="564058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09054EDB-0C79-244F-936C-0CD93795BB9B}"/>
                    </a:ext>
                  </a:extLst>
                </p:cNvPr>
                <p:cNvSpPr/>
                <p:nvPr/>
              </p:nvSpPr>
              <p:spPr>
                <a:xfrm>
                  <a:off x="6086159" y="564634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EDE2F9C5-A303-9446-B4B2-FA415816A1FA}"/>
                    </a:ext>
                  </a:extLst>
                </p:cNvPr>
                <p:cNvSpPr/>
                <p:nvPr/>
              </p:nvSpPr>
              <p:spPr>
                <a:xfrm>
                  <a:off x="4580417" y="565786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274B43E4-8F36-8741-8DE3-1AFEF2EE3892}"/>
                    </a:ext>
                  </a:extLst>
                </p:cNvPr>
                <p:cNvSpPr/>
                <p:nvPr/>
              </p:nvSpPr>
              <p:spPr>
                <a:xfrm>
                  <a:off x="6256606" y="564922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25BC86B7-6DEC-7A46-9051-9197F3B10DC8}"/>
                    </a:ext>
                  </a:extLst>
                </p:cNvPr>
                <p:cNvSpPr/>
                <p:nvPr/>
              </p:nvSpPr>
              <p:spPr>
                <a:xfrm>
                  <a:off x="6421765" y="564922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B34C4603-0170-164D-BC41-A0FC390FC07E}"/>
                    </a:ext>
                  </a:extLst>
                </p:cNvPr>
                <p:cNvSpPr/>
                <p:nvPr/>
              </p:nvSpPr>
              <p:spPr>
                <a:xfrm>
                  <a:off x="6582161" y="564922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0B54707D-F3AB-2342-B335-3870B4A3A3CA}"/>
                    </a:ext>
                  </a:extLst>
                </p:cNvPr>
                <p:cNvSpPr/>
                <p:nvPr/>
              </p:nvSpPr>
              <p:spPr>
                <a:xfrm>
                  <a:off x="6748849" y="564922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6" name="Content Placeholder 2"/>
                <p:cNvSpPr txBox="1">
                  <a:spLocks/>
                </p:cNvSpPr>
                <p:nvPr/>
              </p:nvSpPr>
              <p:spPr>
                <a:xfrm>
                  <a:off x="4734560" y="6046987"/>
                  <a:ext cx="325120" cy="411982"/>
                </a:xfrm>
                <a:prstGeom prst="rect">
                  <a:avLst/>
                </a:prstGeom>
                <a:solidFill>
                  <a:schemeClr val="bg1"/>
                </a:solidFill>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
                      </m:oMathParaPr>
                      <m:oMath xmlns:m="http://schemas.openxmlformats.org/officeDocument/2006/math">
                        <m:r>
                          <a:rPr lang="en-US" sz="1600" i="1" smtClean="0">
                            <a:latin typeface="Cambria Math" charset="0"/>
                            <a:ea typeface="Cambria Math" charset="0"/>
                            <a:cs typeface="Cambria Math" charset="0"/>
                          </a:rPr>
                          <m:t>𝜃</m:t>
                        </m:r>
                      </m:oMath>
                    </m:oMathPara>
                  </a14:m>
                  <a:endParaRPr lang="en-US" sz="1600" dirty="0"/>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4734560" y="6046987"/>
                  <a:ext cx="325120" cy="411982"/>
                </a:xfrm>
                <a:prstGeom prst="rect">
                  <a:avLst/>
                </a:prstGeom>
                <a:blipFill>
                  <a:blip r:embed="rId5"/>
                  <a:stretch>
                    <a:fillRect l="-15789" b="-13043"/>
                  </a:stretch>
                </a:blipFill>
              </p:spPr>
              <p:txBody>
                <a:bodyPr/>
                <a:lstStyle/>
                <a:p>
                  <a:r>
                    <a:rPr lang="en-US">
                      <a:noFill/>
                    </a:rPr>
                    <a:t> </a:t>
                  </a:r>
                </a:p>
              </p:txBody>
            </p:sp>
          </mc:Fallback>
        </mc:AlternateContent>
      </p:grpSp>
      <p:sp>
        <p:nvSpPr>
          <p:cNvPr id="5" name="TextBox 4">
            <a:extLst>
              <a:ext uri="{FF2B5EF4-FFF2-40B4-BE49-F238E27FC236}">
                <a16:creationId xmlns:a16="http://schemas.microsoft.com/office/drawing/2014/main" id="{B372F36D-4E44-5445-BC09-C622E47EB065}"/>
              </a:ext>
            </a:extLst>
          </p:cNvPr>
          <p:cNvSpPr txBox="1"/>
          <p:nvPr/>
        </p:nvSpPr>
        <p:spPr>
          <a:xfrm>
            <a:off x="1025001" y="5240568"/>
            <a:ext cx="6699047" cy="1200329"/>
          </a:xfrm>
          <a:prstGeom prst="rect">
            <a:avLst/>
          </a:prstGeom>
          <a:noFill/>
        </p:spPr>
        <p:txBody>
          <a:bodyPr wrap="square" rtlCol="0">
            <a:spAutoFit/>
          </a:bodyPr>
          <a:lstStyle/>
          <a:p>
            <a:pPr algn="ctr"/>
            <a:r>
              <a:rPr lang="en-US" sz="2400" dirty="0"/>
              <a:t>Start the practical:</a:t>
            </a:r>
          </a:p>
          <a:p>
            <a:pPr algn="ctr"/>
            <a:r>
              <a:rPr lang="en-US" sz="2400" dirty="0"/>
              <a:t>“Grid approximation” and “Rejection sampling” in the MCMC session</a:t>
            </a:r>
          </a:p>
        </p:txBody>
      </p:sp>
      <p:pic>
        <p:nvPicPr>
          <p:cNvPr id="62" name="Picture 61" descr="MCMC_curve.pdf">
            <a:extLst>
              <a:ext uri="{FF2B5EF4-FFF2-40B4-BE49-F238E27FC236}">
                <a16:creationId xmlns:a16="http://schemas.microsoft.com/office/drawing/2014/main" id="{3541FE1E-D22B-764A-AB5A-1F4F413F95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9875" y="1513925"/>
            <a:ext cx="4235378" cy="3179603"/>
          </a:xfrm>
          <a:prstGeom prst="rect">
            <a:avLst/>
          </a:prstGeom>
        </p:spPr>
      </p:pic>
      <p:sp>
        <p:nvSpPr>
          <p:cNvPr id="63" name="Oval 62">
            <a:extLst>
              <a:ext uri="{FF2B5EF4-FFF2-40B4-BE49-F238E27FC236}">
                <a16:creationId xmlns:a16="http://schemas.microsoft.com/office/drawing/2014/main" id="{AED0C652-4BE1-F54A-9B0A-AF8EEA4A31D8}"/>
              </a:ext>
            </a:extLst>
          </p:cNvPr>
          <p:cNvSpPr/>
          <p:nvPr/>
        </p:nvSpPr>
        <p:spPr>
          <a:xfrm>
            <a:off x="6762014" y="3381500"/>
            <a:ext cx="97061" cy="97061"/>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3" name="Oval 72">
            <a:extLst>
              <a:ext uri="{FF2B5EF4-FFF2-40B4-BE49-F238E27FC236}">
                <a16:creationId xmlns:a16="http://schemas.microsoft.com/office/drawing/2014/main" id="{0905E36E-0143-9047-A28C-C9050C6FBE85}"/>
              </a:ext>
            </a:extLst>
          </p:cNvPr>
          <p:cNvSpPr/>
          <p:nvPr/>
        </p:nvSpPr>
        <p:spPr>
          <a:xfrm>
            <a:off x="5677735" y="2171678"/>
            <a:ext cx="97061" cy="97061"/>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74" name="Content Placeholder 2">
                <a:extLst>
                  <a:ext uri="{FF2B5EF4-FFF2-40B4-BE49-F238E27FC236}">
                    <a16:creationId xmlns:a16="http://schemas.microsoft.com/office/drawing/2014/main" id="{993A7C83-EAF0-9D46-B756-5BEF2B5E455D}"/>
                  </a:ext>
                </a:extLst>
              </p:cNvPr>
              <p:cNvSpPr txBox="1">
                <a:spLocks/>
              </p:cNvSpPr>
              <p:nvPr/>
            </p:nvSpPr>
            <p:spPr>
              <a:xfrm>
                <a:off x="6806133" y="4505497"/>
                <a:ext cx="219141" cy="277689"/>
              </a:xfrm>
              <a:prstGeom prst="rect">
                <a:avLst/>
              </a:prstGeom>
              <a:solidFill>
                <a:schemeClr val="bg1"/>
              </a:solidFill>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
                    </m:oMathParaPr>
                    <m:oMath xmlns:m="http://schemas.openxmlformats.org/officeDocument/2006/math">
                      <m:r>
                        <a:rPr lang="en-US" sz="1600" i="1" smtClean="0">
                          <a:latin typeface="Cambria Math" charset="0"/>
                          <a:ea typeface="Cambria Math" charset="0"/>
                          <a:cs typeface="Cambria Math" charset="0"/>
                        </a:rPr>
                        <m:t>𝜃</m:t>
                      </m:r>
                    </m:oMath>
                  </m:oMathPara>
                </a14:m>
                <a:endParaRPr lang="en-US" sz="1600" dirty="0"/>
              </a:p>
            </p:txBody>
          </p:sp>
        </mc:Choice>
        <mc:Fallback xmlns="">
          <p:sp>
            <p:nvSpPr>
              <p:cNvPr id="74" name="Content Placeholder 2">
                <a:extLst>
                  <a:ext uri="{FF2B5EF4-FFF2-40B4-BE49-F238E27FC236}">
                    <a16:creationId xmlns:a16="http://schemas.microsoft.com/office/drawing/2014/main" id="{993A7C83-EAF0-9D46-B756-5BEF2B5E455D}"/>
                  </a:ext>
                </a:extLst>
              </p:cNvPr>
              <p:cNvSpPr txBox="1">
                <a:spLocks noRot="1" noChangeAspect="1" noMove="1" noResize="1" noEditPoints="1" noAdjustHandles="1" noChangeArrowheads="1" noChangeShapeType="1" noTextEdit="1"/>
              </p:cNvSpPr>
              <p:nvPr/>
            </p:nvSpPr>
            <p:spPr>
              <a:xfrm>
                <a:off x="6806133" y="4505497"/>
                <a:ext cx="219141" cy="277689"/>
              </a:xfrm>
              <a:prstGeom prst="rect">
                <a:avLst/>
              </a:prstGeom>
              <a:blipFill>
                <a:blip r:embed="rId6"/>
                <a:stretch>
                  <a:fillRect l="-2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Content Placeholder 2">
                <a:extLst>
                  <a:ext uri="{FF2B5EF4-FFF2-40B4-BE49-F238E27FC236}">
                    <a16:creationId xmlns:a16="http://schemas.microsoft.com/office/drawing/2014/main" id="{BBB45A34-BAB3-0C4F-BCAB-9CD910840EE4}"/>
                  </a:ext>
                </a:extLst>
              </p:cNvPr>
              <p:cNvSpPr txBox="1">
                <a:spLocks/>
              </p:cNvSpPr>
              <p:nvPr/>
            </p:nvSpPr>
            <p:spPr>
              <a:xfrm rot="16200000">
                <a:off x="4389670" y="2811853"/>
                <a:ext cx="498035" cy="280775"/>
              </a:xfrm>
              <a:prstGeom prst="rect">
                <a:avLst/>
              </a:prstGeom>
              <a:solidFill>
                <a:schemeClr val="bg1"/>
              </a:solidFill>
            </p:spPr>
            <p:txBody>
              <a:bodyPr vert="horz" lIns="91440" tIns="45720" rIns="91440" bIns="45720" rtlCol="0">
                <a:normAutofit fontScale="40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Group"/>
                    </m:oMathParaPr>
                    <m:oMath xmlns:m="http://schemas.openxmlformats.org/officeDocument/2006/math">
                      <m:r>
                        <a:rPr lang="en-US" sz="2900" b="0" i="1" smtClean="0">
                          <a:latin typeface="Cambria Math" charset="0"/>
                          <a:ea typeface="Cambria Math" charset="0"/>
                          <a:cs typeface="Cambria Math" charset="0"/>
                        </a:rPr>
                        <m:t>𝑓</m:t>
                      </m:r>
                      <m:d>
                        <m:dPr>
                          <m:ctrlPr>
                            <a:rPr lang="en-US" sz="2900" b="0" i="1" smtClean="0">
                              <a:latin typeface="Cambria Math" panose="02040503050406030204" pitchFamily="18" charset="0"/>
                              <a:ea typeface="Cambria Math" charset="0"/>
                              <a:cs typeface="Cambria Math" charset="0"/>
                            </a:rPr>
                          </m:ctrlPr>
                        </m:dPr>
                        <m:e>
                          <m:r>
                            <a:rPr lang="en-US" sz="2900" b="0" i="1" smtClean="0">
                              <a:latin typeface="Cambria Math" charset="0"/>
                              <a:ea typeface="Cambria Math" charset="0"/>
                              <a:cs typeface="Cambria Math" charset="0"/>
                            </a:rPr>
                            <m:t>𝜃</m:t>
                          </m:r>
                        </m:e>
                      </m:d>
                    </m:oMath>
                  </m:oMathPara>
                </a14:m>
                <a:endParaRPr lang="en-US" sz="2900" b="0" dirty="0">
                  <a:ea typeface="Cambria Math" charset="0"/>
                  <a:cs typeface="Cambria Math" charset="0"/>
                </a:endParaRPr>
              </a:p>
              <a:p>
                <a:pPr marL="0" indent="0" algn="ctr" defTabSz="914400">
                  <a:spcBef>
                    <a:spcPts val="0"/>
                  </a:spcBef>
                  <a:buFontTx/>
                  <a:buNone/>
                </a:pPr>
                <a:endParaRPr lang="en-US" sz="2400" dirty="0"/>
              </a:p>
            </p:txBody>
          </p:sp>
        </mc:Choice>
        <mc:Fallback xmlns="">
          <p:sp>
            <p:nvSpPr>
              <p:cNvPr id="85" name="Content Placeholder 2">
                <a:extLst>
                  <a:ext uri="{FF2B5EF4-FFF2-40B4-BE49-F238E27FC236}">
                    <a16:creationId xmlns:a16="http://schemas.microsoft.com/office/drawing/2014/main" id="{BBB45A34-BAB3-0C4F-BCAB-9CD910840EE4}"/>
                  </a:ext>
                </a:extLst>
              </p:cNvPr>
              <p:cNvSpPr txBox="1">
                <a:spLocks noRot="1" noChangeAspect="1" noMove="1" noResize="1" noEditPoints="1" noAdjustHandles="1" noChangeArrowheads="1" noChangeShapeType="1" noTextEdit="1"/>
              </p:cNvSpPr>
              <p:nvPr/>
            </p:nvSpPr>
            <p:spPr>
              <a:xfrm rot="16200000">
                <a:off x="4389670" y="2811853"/>
                <a:ext cx="498035" cy="280775"/>
              </a:xfrm>
              <a:prstGeom prst="rect">
                <a:avLst/>
              </a:prstGeom>
              <a:blipFill>
                <a:blip r:embed="rId7"/>
                <a:stretch>
                  <a:fillRect r="-8696"/>
                </a:stretch>
              </a:blipFill>
            </p:spPr>
            <p:txBody>
              <a:bodyPr/>
              <a:lstStyle/>
              <a:p>
                <a:r>
                  <a:rPr lang="en-US">
                    <a:noFill/>
                  </a:rPr>
                  <a:t> </a:t>
                </a:r>
              </a:p>
            </p:txBody>
          </p:sp>
        </mc:Fallback>
      </mc:AlternateContent>
      <p:sp>
        <p:nvSpPr>
          <p:cNvPr id="86" name="Oval 85">
            <a:extLst>
              <a:ext uri="{FF2B5EF4-FFF2-40B4-BE49-F238E27FC236}">
                <a16:creationId xmlns:a16="http://schemas.microsoft.com/office/drawing/2014/main" id="{E23C429F-6E9C-7443-B00C-A94DDC5BC005}"/>
              </a:ext>
            </a:extLst>
          </p:cNvPr>
          <p:cNvSpPr/>
          <p:nvPr/>
        </p:nvSpPr>
        <p:spPr>
          <a:xfrm>
            <a:off x="7041414" y="3191000"/>
            <a:ext cx="97061" cy="97061"/>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3" name="Oval 92">
            <a:extLst>
              <a:ext uri="{FF2B5EF4-FFF2-40B4-BE49-F238E27FC236}">
                <a16:creationId xmlns:a16="http://schemas.microsoft.com/office/drawing/2014/main" id="{F11345C7-8ACD-BF49-BE6D-C6C6DC6D7C18}"/>
              </a:ext>
            </a:extLst>
          </p:cNvPr>
          <p:cNvSpPr/>
          <p:nvPr/>
        </p:nvSpPr>
        <p:spPr>
          <a:xfrm>
            <a:off x="7079514" y="3635500"/>
            <a:ext cx="97061" cy="97061"/>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4" name="Oval 93">
            <a:extLst>
              <a:ext uri="{FF2B5EF4-FFF2-40B4-BE49-F238E27FC236}">
                <a16:creationId xmlns:a16="http://schemas.microsoft.com/office/drawing/2014/main" id="{0644A115-ECF1-8645-B5A6-964AB508D9F0}"/>
              </a:ext>
            </a:extLst>
          </p:cNvPr>
          <p:cNvSpPr/>
          <p:nvPr/>
        </p:nvSpPr>
        <p:spPr>
          <a:xfrm>
            <a:off x="7231914" y="3787900"/>
            <a:ext cx="97061" cy="97061"/>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5" name="Oval 94">
            <a:extLst>
              <a:ext uri="{FF2B5EF4-FFF2-40B4-BE49-F238E27FC236}">
                <a16:creationId xmlns:a16="http://schemas.microsoft.com/office/drawing/2014/main" id="{59D4B06E-A872-A142-B2DA-83EFA57CDFD1}"/>
              </a:ext>
            </a:extLst>
          </p:cNvPr>
          <p:cNvSpPr/>
          <p:nvPr/>
        </p:nvSpPr>
        <p:spPr>
          <a:xfrm>
            <a:off x="5551515" y="2829431"/>
            <a:ext cx="97061" cy="97061"/>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6" name="Oval 95">
            <a:extLst>
              <a:ext uri="{FF2B5EF4-FFF2-40B4-BE49-F238E27FC236}">
                <a16:creationId xmlns:a16="http://schemas.microsoft.com/office/drawing/2014/main" id="{AEAFFD72-7CF9-8E4A-9380-4D93DCCE1A00}"/>
              </a:ext>
            </a:extLst>
          </p:cNvPr>
          <p:cNvSpPr/>
          <p:nvPr/>
        </p:nvSpPr>
        <p:spPr>
          <a:xfrm>
            <a:off x="5830915" y="2638931"/>
            <a:ext cx="97061" cy="97061"/>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7" name="Oval 96">
            <a:extLst>
              <a:ext uri="{FF2B5EF4-FFF2-40B4-BE49-F238E27FC236}">
                <a16:creationId xmlns:a16="http://schemas.microsoft.com/office/drawing/2014/main" id="{7B1266E0-9FED-DF43-96A6-24FEF9331ACC}"/>
              </a:ext>
            </a:extLst>
          </p:cNvPr>
          <p:cNvSpPr/>
          <p:nvPr/>
        </p:nvSpPr>
        <p:spPr>
          <a:xfrm>
            <a:off x="5869015" y="3083431"/>
            <a:ext cx="97061" cy="97061"/>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8" name="Oval 97">
            <a:extLst>
              <a:ext uri="{FF2B5EF4-FFF2-40B4-BE49-F238E27FC236}">
                <a16:creationId xmlns:a16="http://schemas.microsoft.com/office/drawing/2014/main" id="{05B8C326-961D-7F46-A5D4-563FC6C646CF}"/>
              </a:ext>
            </a:extLst>
          </p:cNvPr>
          <p:cNvSpPr/>
          <p:nvPr/>
        </p:nvSpPr>
        <p:spPr>
          <a:xfrm>
            <a:off x="6021415" y="3235831"/>
            <a:ext cx="97061" cy="97061"/>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9" name="Oval 98">
            <a:extLst>
              <a:ext uri="{FF2B5EF4-FFF2-40B4-BE49-F238E27FC236}">
                <a16:creationId xmlns:a16="http://schemas.microsoft.com/office/drawing/2014/main" id="{4C48F455-7E23-A245-A11A-6C2F823AC627}"/>
              </a:ext>
            </a:extLst>
          </p:cNvPr>
          <p:cNvSpPr/>
          <p:nvPr/>
        </p:nvSpPr>
        <p:spPr>
          <a:xfrm>
            <a:off x="6102187" y="2745611"/>
            <a:ext cx="97061" cy="97061"/>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0" name="Oval 99">
            <a:extLst>
              <a:ext uri="{FF2B5EF4-FFF2-40B4-BE49-F238E27FC236}">
                <a16:creationId xmlns:a16="http://schemas.microsoft.com/office/drawing/2014/main" id="{68AB4980-3981-EF4C-9733-0B4F37AB4B7B}"/>
              </a:ext>
            </a:extLst>
          </p:cNvPr>
          <p:cNvSpPr/>
          <p:nvPr/>
        </p:nvSpPr>
        <p:spPr>
          <a:xfrm>
            <a:off x="6373459" y="2504819"/>
            <a:ext cx="97061" cy="97061"/>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1" name="Oval 100">
            <a:extLst>
              <a:ext uri="{FF2B5EF4-FFF2-40B4-BE49-F238E27FC236}">
                <a16:creationId xmlns:a16="http://schemas.microsoft.com/office/drawing/2014/main" id="{98AD9AA7-6527-6F4A-B8E3-F9D0CE172827}"/>
              </a:ext>
            </a:extLst>
          </p:cNvPr>
          <p:cNvSpPr/>
          <p:nvPr/>
        </p:nvSpPr>
        <p:spPr>
          <a:xfrm>
            <a:off x="6278971" y="3791075"/>
            <a:ext cx="97061" cy="97061"/>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2" name="Oval 101">
            <a:extLst>
              <a:ext uri="{FF2B5EF4-FFF2-40B4-BE49-F238E27FC236}">
                <a16:creationId xmlns:a16="http://schemas.microsoft.com/office/drawing/2014/main" id="{96A62FFF-7171-1345-956B-FD9B21A7047E}"/>
              </a:ext>
            </a:extLst>
          </p:cNvPr>
          <p:cNvSpPr/>
          <p:nvPr/>
        </p:nvSpPr>
        <p:spPr>
          <a:xfrm>
            <a:off x="5635843" y="3742307"/>
            <a:ext cx="97061" cy="97061"/>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3" name="Oval 102">
            <a:extLst>
              <a:ext uri="{FF2B5EF4-FFF2-40B4-BE49-F238E27FC236}">
                <a16:creationId xmlns:a16="http://schemas.microsoft.com/office/drawing/2014/main" id="{AAC05311-6AE6-674A-A4DE-B181A289F2E1}"/>
              </a:ext>
            </a:extLst>
          </p:cNvPr>
          <p:cNvSpPr/>
          <p:nvPr/>
        </p:nvSpPr>
        <p:spPr>
          <a:xfrm>
            <a:off x="6785411" y="3861396"/>
            <a:ext cx="97061" cy="97061"/>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4" name="Oval 103">
            <a:extLst>
              <a:ext uri="{FF2B5EF4-FFF2-40B4-BE49-F238E27FC236}">
                <a16:creationId xmlns:a16="http://schemas.microsoft.com/office/drawing/2014/main" id="{E9FE4497-B601-324A-9AC1-44174288D4CC}"/>
              </a:ext>
            </a:extLst>
          </p:cNvPr>
          <p:cNvSpPr/>
          <p:nvPr/>
        </p:nvSpPr>
        <p:spPr>
          <a:xfrm>
            <a:off x="8120214" y="3469359"/>
            <a:ext cx="97061" cy="97061"/>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5" name="Oval 104">
            <a:extLst>
              <a:ext uri="{FF2B5EF4-FFF2-40B4-BE49-F238E27FC236}">
                <a16:creationId xmlns:a16="http://schemas.microsoft.com/office/drawing/2014/main" id="{ECB9709D-6C3F-2A4A-A780-4235910CF8EC}"/>
              </a:ext>
            </a:extLst>
          </p:cNvPr>
          <p:cNvSpPr/>
          <p:nvPr/>
        </p:nvSpPr>
        <p:spPr>
          <a:xfrm>
            <a:off x="7831265" y="3077322"/>
            <a:ext cx="97061" cy="97061"/>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6" name="Oval 105">
            <a:extLst>
              <a:ext uri="{FF2B5EF4-FFF2-40B4-BE49-F238E27FC236}">
                <a16:creationId xmlns:a16="http://schemas.microsoft.com/office/drawing/2014/main" id="{654868DF-6853-E64D-9D9A-7317E66F3CCC}"/>
              </a:ext>
            </a:extLst>
          </p:cNvPr>
          <p:cNvSpPr/>
          <p:nvPr/>
        </p:nvSpPr>
        <p:spPr>
          <a:xfrm>
            <a:off x="7441114" y="3280572"/>
            <a:ext cx="97061" cy="97061"/>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7" name="Oval 106">
            <a:extLst>
              <a:ext uri="{FF2B5EF4-FFF2-40B4-BE49-F238E27FC236}">
                <a16:creationId xmlns:a16="http://schemas.microsoft.com/office/drawing/2014/main" id="{86244F89-9E0F-0D49-AD87-63ED63FCB422}"/>
              </a:ext>
            </a:extLst>
          </p:cNvPr>
          <p:cNvSpPr/>
          <p:nvPr/>
        </p:nvSpPr>
        <p:spPr>
          <a:xfrm>
            <a:off x="7538175" y="3644188"/>
            <a:ext cx="97061" cy="97061"/>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8" name="Oval 107">
            <a:extLst>
              <a:ext uri="{FF2B5EF4-FFF2-40B4-BE49-F238E27FC236}">
                <a16:creationId xmlns:a16="http://schemas.microsoft.com/office/drawing/2014/main" id="{4A10E476-E1DD-9544-B34E-6439FC70B498}"/>
              </a:ext>
            </a:extLst>
          </p:cNvPr>
          <p:cNvSpPr/>
          <p:nvPr/>
        </p:nvSpPr>
        <p:spPr>
          <a:xfrm>
            <a:off x="8023153" y="3938314"/>
            <a:ext cx="97061" cy="97061"/>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9" name="Oval 108">
            <a:extLst>
              <a:ext uri="{FF2B5EF4-FFF2-40B4-BE49-F238E27FC236}">
                <a16:creationId xmlns:a16="http://schemas.microsoft.com/office/drawing/2014/main" id="{D34C6AAF-9E46-9144-9C8E-103F5A750EFD}"/>
              </a:ext>
            </a:extLst>
          </p:cNvPr>
          <p:cNvSpPr/>
          <p:nvPr/>
        </p:nvSpPr>
        <p:spPr>
          <a:xfrm>
            <a:off x="8071683" y="2780900"/>
            <a:ext cx="97061" cy="97061"/>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0" name="Oval 109">
            <a:extLst>
              <a:ext uri="{FF2B5EF4-FFF2-40B4-BE49-F238E27FC236}">
                <a16:creationId xmlns:a16="http://schemas.microsoft.com/office/drawing/2014/main" id="{BDF29802-CDFA-E847-8224-30624E46FB83}"/>
              </a:ext>
            </a:extLst>
          </p:cNvPr>
          <p:cNvSpPr/>
          <p:nvPr/>
        </p:nvSpPr>
        <p:spPr>
          <a:xfrm>
            <a:off x="7734204" y="2672847"/>
            <a:ext cx="97061" cy="97061"/>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1" name="Oval 110">
            <a:extLst>
              <a:ext uri="{FF2B5EF4-FFF2-40B4-BE49-F238E27FC236}">
                <a16:creationId xmlns:a16="http://schemas.microsoft.com/office/drawing/2014/main" id="{38018A53-0401-CC44-A693-34BBA8090AA6}"/>
              </a:ext>
            </a:extLst>
          </p:cNvPr>
          <p:cNvSpPr/>
          <p:nvPr/>
        </p:nvSpPr>
        <p:spPr>
          <a:xfrm>
            <a:off x="7231914" y="2785825"/>
            <a:ext cx="97061" cy="97061"/>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2" name="Oval 111">
            <a:extLst>
              <a:ext uri="{FF2B5EF4-FFF2-40B4-BE49-F238E27FC236}">
                <a16:creationId xmlns:a16="http://schemas.microsoft.com/office/drawing/2014/main" id="{4AEDF761-1A95-2943-A548-C2C9C205C8B1}"/>
              </a:ext>
            </a:extLst>
          </p:cNvPr>
          <p:cNvSpPr/>
          <p:nvPr/>
        </p:nvSpPr>
        <p:spPr>
          <a:xfrm>
            <a:off x="7059246" y="2456741"/>
            <a:ext cx="97061" cy="97061"/>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3" name="Oval 112">
            <a:extLst>
              <a:ext uri="{FF2B5EF4-FFF2-40B4-BE49-F238E27FC236}">
                <a16:creationId xmlns:a16="http://schemas.microsoft.com/office/drawing/2014/main" id="{B1F1907E-D625-DF47-9AEE-0425200265C9}"/>
              </a:ext>
            </a:extLst>
          </p:cNvPr>
          <p:cNvSpPr/>
          <p:nvPr/>
        </p:nvSpPr>
        <p:spPr>
          <a:xfrm>
            <a:off x="6736880" y="2061748"/>
            <a:ext cx="97061" cy="97061"/>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4" name="Oval 113">
            <a:extLst>
              <a:ext uri="{FF2B5EF4-FFF2-40B4-BE49-F238E27FC236}">
                <a16:creationId xmlns:a16="http://schemas.microsoft.com/office/drawing/2014/main" id="{BF991EFC-83B5-2B4A-A298-06D09C6171CF}"/>
              </a:ext>
            </a:extLst>
          </p:cNvPr>
          <p:cNvSpPr/>
          <p:nvPr/>
        </p:nvSpPr>
        <p:spPr>
          <a:xfrm>
            <a:off x="7586705" y="2268739"/>
            <a:ext cx="97061" cy="97061"/>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5" name="Oval 114">
            <a:extLst>
              <a:ext uri="{FF2B5EF4-FFF2-40B4-BE49-F238E27FC236}">
                <a16:creationId xmlns:a16="http://schemas.microsoft.com/office/drawing/2014/main" id="{A084BA06-AB4A-D847-AC26-5C1E7CD275F4}"/>
              </a:ext>
            </a:extLst>
          </p:cNvPr>
          <p:cNvSpPr/>
          <p:nvPr/>
        </p:nvSpPr>
        <p:spPr>
          <a:xfrm>
            <a:off x="7952401" y="2123147"/>
            <a:ext cx="97061" cy="97061"/>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6" name="Oval 115">
            <a:extLst>
              <a:ext uri="{FF2B5EF4-FFF2-40B4-BE49-F238E27FC236}">
                <a16:creationId xmlns:a16="http://schemas.microsoft.com/office/drawing/2014/main" id="{06D75FB4-E533-2B4B-AE0D-253D13C61EDB}"/>
              </a:ext>
            </a:extLst>
          </p:cNvPr>
          <p:cNvSpPr/>
          <p:nvPr/>
        </p:nvSpPr>
        <p:spPr>
          <a:xfrm>
            <a:off x="7511915" y="1794271"/>
            <a:ext cx="97061" cy="97061"/>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7" name="Oval 116">
            <a:extLst>
              <a:ext uri="{FF2B5EF4-FFF2-40B4-BE49-F238E27FC236}">
                <a16:creationId xmlns:a16="http://schemas.microsoft.com/office/drawing/2014/main" id="{A0A4EB03-6D9D-4F45-863F-2C3C2D6C72BB}"/>
              </a:ext>
            </a:extLst>
          </p:cNvPr>
          <p:cNvSpPr/>
          <p:nvPr/>
        </p:nvSpPr>
        <p:spPr>
          <a:xfrm>
            <a:off x="6005126" y="3799460"/>
            <a:ext cx="97061" cy="97061"/>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8" name="Oval 117">
            <a:extLst>
              <a:ext uri="{FF2B5EF4-FFF2-40B4-BE49-F238E27FC236}">
                <a16:creationId xmlns:a16="http://schemas.microsoft.com/office/drawing/2014/main" id="{6B9E9D13-A2F5-9C4F-90FB-5D5ABA2A88D5}"/>
              </a:ext>
            </a:extLst>
          </p:cNvPr>
          <p:cNvSpPr/>
          <p:nvPr/>
        </p:nvSpPr>
        <p:spPr>
          <a:xfrm>
            <a:off x="6470520" y="2966023"/>
            <a:ext cx="97061" cy="97061"/>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22156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Practical 1</a:t>
            </a:r>
          </a:p>
        </p:txBody>
      </p:sp>
      <p:sp>
        <p:nvSpPr>
          <p:cNvPr id="3" name="Content Placeholder 2">
            <a:extLst>
              <a:ext uri="{FF2B5EF4-FFF2-40B4-BE49-F238E27FC236}">
                <a16:creationId xmlns:a16="http://schemas.microsoft.com/office/drawing/2014/main" id="{55CB369C-1493-5D40-88CB-9AB0A7A9D54E}"/>
              </a:ext>
            </a:extLst>
          </p:cNvPr>
          <p:cNvSpPr>
            <a:spLocks noGrp="1"/>
          </p:cNvSpPr>
          <p:nvPr>
            <p:ph idx="1"/>
          </p:nvPr>
        </p:nvSpPr>
        <p:spPr/>
        <p:txBody>
          <a:bodyPr>
            <a:normAutofit fontScale="92500" lnSpcReduction="10000"/>
          </a:bodyPr>
          <a:lstStyle/>
          <a:p>
            <a:pPr marL="514350" indent="-514350">
              <a:buFont typeface="+mj-lt"/>
              <a:buAutoNum type="arabicPeriod"/>
            </a:pPr>
            <a:r>
              <a:rPr lang="en-GB" dirty="0"/>
              <a:t>How much do the summary statistics change if you perform the sampling again?</a:t>
            </a:r>
          </a:p>
          <a:p>
            <a:pPr marL="514350" indent="-514350">
              <a:buFont typeface="+mj-lt"/>
              <a:buAutoNum type="arabicPeriod"/>
            </a:pPr>
            <a:r>
              <a:rPr lang="en-GB" dirty="0"/>
              <a:t>If you decrease the number of attempts from 1000 to 100, would you expect the summary statistics to change more each time sampling is performed or less? What does this tell you about reliable sampling?</a:t>
            </a:r>
          </a:p>
          <a:p>
            <a:pPr marL="514350" indent="-514350">
              <a:buFont typeface="+mj-lt"/>
              <a:buAutoNum type="arabicPeriod"/>
            </a:pPr>
            <a:r>
              <a:rPr lang="en-GB" dirty="0"/>
              <a:t>What are the advantages and disadvantages of grid approximation versus rejection sampling?</a:t>
            </a:r>
          </a:p>
          <a:p>
            <a:pPr marL="514350" indent="-514350">
              <a:buFont typeface="+mj-lt"/>
              <a:buAutoNum type="arabicPeriod"/>
            </a:pPr>
            <a:endParaRPr lang="en-US" dirty="0"/>
          </a:p>
        </p:txBody>
      </p:sp>
    </p:spTree>
    <p:extLst>
      <p:ext uri="{BB962C8B-B14F-4D97-AF65-F5344CB8AC3E}">
        <p14:creationId xmlns:p14="http://schemas.microsoft.com/office/powerpoint/2010/main" val="2622809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Issues with grid / rejection methods</a:t>
            </a:r>
          </a:p>
        </p:txBody>
      </p:sp>
      <p:sp>
        <p:nvSpPr>
          <p:cNvPr id="5" name="TextBox 4"/>
          <p:cNvSpPr txBox="1"/>
          <p:nvPr/>
        </p:nvSpPr>
        <p:spPr>
          <a:xfrm>
            <a:off x="4047067" y="2591180"/>
            <a:ext cx="4385734" cy="1569660"/>
          </a:xfrm>
          <a:prstGeom prst="rect">
            <a:avLst/>
          </a:prstGeom>
          <a:noFill/>
        </p:spPr>
        <p:txBody>
          <a:bodyPr wrap="square" rtlCol="0">
            <a:spAutoFit/>
          </a:bodyPr>
          <a:lstStyle/>
          <a:p>
            <a:r>
              <a:rPr lang="en-GB" sz="2400" dirty="0"/>
              <a:t>Need to specify the limits of the distribution</a:t>
            </a:r>
          </a:p>
          <a:p>
            <a:endParaRPr lang="en-GB" sz="2400" dirty="0"/>
          </a:p>
          <a:p>
            <a:r>
              <a:rPr lang="en-GB" sz="2400" dirty="0"/>
              <a:t>Curse of dimensionality</a:t>
            </a:r>
          </a:p>
        </p:txBody>
      </p:sp>
      <p:grpSp>
        <p:nvGrpSpPr>
          <p:cNvPr id="4" name="Group 3"/>
          <p:cNvGrpSpPr/>
          <p:nvPr/>
        </p:nvGrpSpPr>
        <p:grpSpPr>
          <a:xfrm>
            <a:off x="457200" y="2132805"/>
            <a:ext cx="3252337" cy="2486409"/>
            <a:chOff x="1127761" y="1417637"/>
            <a:chExt cx="6740481" cy="5153092"/>
          </a:xfrm>
        </p:grpSpPr>
        <p:pic>
          <p:nvPicPr>
            <p:cNvPr id="6" name="Picture 5" descr="MCMC_darts_optimized.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6934" y="1417637"/>
              <a:ext cx="6581308" cy="4935981"/>
            </a:xfrm>
            <a:prstGeom prst="rect">
              <a:avLst/>
            </a:prstGeom>
          </p:spPr>
        </p:pic>
        <mc:AlternateContent xmlns:mc="http://schemas.openxmlformats.org/markup-compatibility/2006" xmlns:a14="http://schemas.microsoft.com/office/drawing/2010/main">
          <mc:Choice Requires="a14">
            <p:sp>
              <p:nvSpPr>
                <p:cNvPr id="7" name="Content Placeholder 2"/>
                <p:cNvSpPr txBox="1">
                  <a:spLocks/>
                </p:cNvSpPr>
                <p:nvPr/>
              </p:nvSpPr>
              <p:spPr>
                <a:xfrm>
                  <a:off x="4693920" y="6158747"/>
                  <a:ext cx="325120" cy="411982"/>
                </a:xfrm>
                <a:prstGeom prst="rect">
                  <a:avLst/>
                </a:prstGeom>
                <a:solidFill>
                  <a:schemeClr val="bg1"/>
                </a:solidFill>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
                      </m:oMathParaPr>
                      <m:oMath xmlns:m="http://schemas.openxmlformats.org/officeDocument/2006/math">
                        <m:r>
                          <a:rPr lang="en-US" sz="2400" i="1" smtClean="0">
                            <a:latin typeface="Cambria Math" charset="0"/>
                            <a:ea typeface="Cambria Math" charset="0"/>
                            <a:cs typeface="Cambria Math" charset="0"/>
                          </a:rPr>
                          <m:t>𝜃</m:t>
                        </m:r>
                      </m:oMath>
                    </m:oMathPara>
                  </a14:m>
                  <a:endParaRPr lang="en-US" sz="2400" dirty="0"/>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4693920" y="6158747"/>
                  <a:ext cx="325120" cy="41198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p:cNvSpPr txBox="1">
                  <a:spLocks/>
                </p:cNvSpPr>
                <p:nvPr/>
              </p:nvSpPr>
              <p:spPr>
                <a:xfrm rot="16200000">
                  <a:off x="966596" y="3534283"/>
                  <a:ext cx="738889" cy="416560"/>
                </a:xfrm>
                <a:prstGeom prst="rect">
                  <a:avLst/>
                </a:prstGeom>
                <a:solidFill>
                  <a:schemeClr val="bg1"/>
                </a:solidFill>
              </p:spPr>
              <p:txBody>
                <a:bodyPr vert="horz" lIns="91440" tIns="45720" rIns="91440" bIns="45720" rtlCol="0">
                  <a:normAutofit fontScale="3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Group"/>
                      </m:oMathParaPr>
                      <m:oMath xmlns:m="http://schemas.openxmlformats.org/officeDocument/2006/math">
                        <m:r>
                          <a:rPr lang="en-US" sz="2000" b="0" i="1" smtClean="0">
                            <a:latin typeface="Cambria Math" charset="0"/>
                            <a:ea typeface="Cambria Math" charset="0"/>
                            <a:cs typeface="Cambria Math" charset="0"/>
                          </a:rPr>
                          <m:t>𝑓</m:t>
                        </m:r>
                        <m:d>
                          <m:dPr>
                            <m:ctrlPr>
                              <a:rPr lang="en-US" sz="2000" b="0" i="1" smtClean="0">
                                <a:latin typeface="Cambria Math" panose="02040503050406030204" pitchFamily="18" charset="0"/>
                                <a:ea typeface="Cambria Math" charset="0"/>
                                <a:cs typeface="Cambria Math" charset="0"/>
                              </a:rPr>
                            </m:ctrlPr>
                          </m:dPr>
                          <m:e>
                            <m:r>
                              <a:rPr lang="en-US" sz="2000" b="0" i="1" smtClean="0">
                                <a:latin typeface="Cambria Math" charset="0"/>
                                <a:ea typeface="Cambria Math" charset="0"/>
                                <a:cs typeface="Cambria Math" charset="0"/>
                              </a:rPr>
                              <m:t>𝜃</m:t>
                            </m:r>
                          </m:e>
                        </m:d>
                      </m:oMath>
                    </m:oMathPara>
                  </a14:m>
                  <a:endParaRPr lang="en-US" sz="2000" b="0" dirty="0">
                    <a:ea typeface="Cambria Math" charset="0"/>
                    <a:cs typeface="Cambria Math" charset="0"/>
                  </a:endParaRPr>
                </a:p>
                <a:p>
                  <a:pPr marL="0" indent="0" algn="ctr" defTabSz="914400">
                    <a:spcBef>
                      <a:spcPts val="0"/>
                    </a:spcBef>
                    <a:buFontTx/>
                    <a:buNone/>
                  </a:pPr>
                  <a:endParaRPr lang="en-US" sz="2400" dirty="0"/>
                </a:p>
              </p:txBody>
            </p:sp>
          </mc:Choice>
          <mc:Fallback xmlns="">
            <p:sp>
              <p:nvSpPr>
                <p:cNvPr id="8" name="Content Placeholder 2"/>
                <p:cNvSpPr txBox="1">
                  <a:spLocks noRot="1" noChangeAspect="1" noMove="1" noResize="1" noEditPoints="1" noAdjustHandles="1" noChangeArrowheads="1" noChangeShapeType="1" noTextEdit="1"/>
                </p:cNvSpPr>
                <p:nvPr/>
              </p:nvSpPr>
              <p:spPr>
                <a:xfrm rot="16200000">
                  <a:off x="966596" y="3534283"/>
                  <a:ext cx="738889" cy="416560"/>
                </a:xfrm>
                <a:prstGeom prst="rect">
                  <a:avLst/>
                </a:prstGeom>
                <a:blipFill rotWithShape="0">
                  <a:blip r:embed="rId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057237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Curse of dimensionality</a:t>
            </a:r>
          </a:p>
        </p:txBody>
      </p:sp>
      <p:sp>
        <p:nvSpPr>
          <p:cNvPr id="5" name="TextBox 4"/>
          <p:cNvSpPr txBox="1"/>
          <p:nvPr/>
        </p:nvSpPr>
        <p:spPr>
          <a:xfrm>
            <a:off x="4991101" y="2603880"/>
            <a:ext cx="3873500" cy="2308324"/>
          </a:xfrm>
          <a:prstGeom prst="rect">
            <a:avLst/>
          </a:prstGeom>
          <a:noFill/>
        </p:spPr>
        <p:txBody>
          <a:bodyPr wrap="square" rtlCol="0">
            <a:spAutoFit/>
          </a:bodyPr>
          <a:lstStyle/>
          <a:p>
            <a:r>
              <a:rPr lang="en-GB" sz="2400" dirty="0"/>
              <a:t>Throwing darts at the standard normal distribution between -4*SD and 4*SD:</a:t>
            </a:r>
          </a:p>
          <a:p>
            <a:endParaRPr lang="en-GB" sz="2400" dirty="0"/>
          </a:p>
          <a:p>
            <a:r>
              <a:rPr lang="en-GB" sz="2400" dirty="0"/>
              <a:t>Fraction 0.31 will “hit”</a:t>
            </a:r>
          </a:p>
        </p:txBody>
      </p:sp>
      <p:pic>
        <p:nvPicPr>
          <p:cNvPr id="1026" name="Picture 2">
            <a:extLst>
              <a:ext uri="{FF2B5EF4-FFF2-40B4-BE49-F238E27FC236}">
                <a16:creationId xmlns:a16="http://schemas.microsoft.com/office/drawing/2014/main" id="{F7C442C7-CEF7-A746-B0D9-000069160B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62050"/>
            <a:ext cx="4533900" cy="45339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39F1DB7-C433-984E-A848-F7D2CFF13EBB}"/>
              </a:ext>
            </a:extLst>
          </p:cNvPr>
          <p:cNvSpPr/>
          <p:nvPr/>
        </p:nvSpPr>
        <p:spPr>
          <a:xfrm>
            <a:off x="1638300" y="1993900"/>
            <a:ext cx="2527300" cy="266700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0AEB13E-6976-D643-AC85-95DF87DFA67F}"/>
              </a:ext>
            </a:extLst>
          </p:cNvPr>
          <p:cNvSpPr/>
          <p:nvPr/>
        </p:nvSpPr>
        <p:spPr>
          <a:xfrm>
            <a:off x="2152180" y="2417348"/>
            <a:ext cx="97061" cy="97061"/>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34F28C9A-92B5-7F47-9EC1-04836E64B34D}"/>
              </a:ext>
            </a:extLst>
          </p:cNvPr>
          <p:cNvSpPr/>
          <p:nvPr/>
        </p:nvSpPr>
        <p:spPr>
          <a:xfrm>
            <a:off x="2799880" y="2569748"/>
            <a:ext cx="97061" cy="97061"/>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DF39C9CD-B512-C741-8654-1C51D7A1A8C7}"/>
              </a:ext>
            </a:extLst>
          </p:cNvPr>
          <p:cNvSpPr/>
          <p:nvPr/>
        </p:nvSpPr>
        <p:spPr>
          <a:xfrm>
            <a:off x="2304580" y="3026948"/>
            <a:ext cx="97061" cy="97061"/>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FEC4F859-5964-364F-9400-E298DBD55E9E}"/>
              </a:ext>
            </a:extLst>
          </p:cNvPr>
          <p:cNvSpPr/>
          <p:nvPr/>
        </p:nvSpPr>
        <p:spPr>
          <a:xfrm>
            <a:off x="3396780" y="2569748"/>
            <a:ext cx="97061" cy="97061"/>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FA38B87B-7086-A44D-B8AC-321F57FB0602}"/>
              </a:ext>
            </a:extLst>
          </p:cNvPr>
          <p:cNvSpPr/>
          <p:nvPr/>
        </p:nvSpPr>
        <p:spPr>
          <a:xfrm>
            <a:off x="2812580" y="3344448"/>
            <a:ext cx="97061" cy="97061"/>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2A91244C-9E2A-ED49-9042-19378E64DFC6}"/>
              </a:ext>
            </a:extLst>
          </p:cNvPr>
          <p:cNvSpPr/>
          <p:nvPr/>
        </p:nvSpPr>
        <p:spPr>
          <a:xfrm>
            <a:off x="3587280" y="2963448"/>
            <a:ext cx="97061" cy="97061"/>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C307AB7D-9EA8-8647-8861-28C86F3E8A30}"/>
              </a:ext>
            </a:extLst>
          </p:cNvPr>
          <p:cNvSpPr/>
          <p:nvPr/>
        </p:nvSpPr>
        <p:spPr>
          <a:xfrm>
            <a:off x="2266480" y="3852448"/>
            <a:ext cx="97061" cy="97061"/>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38EADBA5-68CE-E046-ADC1-A005641C4A5D}"/>
              </a:ext>
            </a:extLst>
          </p:cNvPr>
          <p:cNvSpPr/>
          <p:nvPr/>
        </p:nvSpPr>
        <p:spPr>
          <a:xfrm>
            <a:off x="2571280" y="4182648"/>
            <a:ext cx="97061" cy="97061"/>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80DB2380-E0FD-6C48-814C-D44B3A4F03D4}"/>
              </a:ext>
            </a:extLst>
          </p:cNvPr>
          <p:cNvSpPr/>
          <p:nvPr/>
        </p:nvSpPr>
        <p:spPr>
          <a:xfrm>
            <a:off x="3117380" y="3750848"/>
            <a:ext cx="97061" cy="97061"/>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6EB99770-17BE-0140-810F-52363E32B309}"/>
              </a:ext>
            </a:extLst>
          </p:cNvPr>
          <p:cNvSpPr/>
          <p:nvPr/>
        </p:nvSpPr>
        <p:spPr>
          <a:xfrm>
            <a:off x="3612680" y="3801648"/>
            <a:ext cx="97061" cy="97061"/>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5E427748-44EA-0D44-BF9D-7840CD4B2F87}"/>
              </a:ext>
            </a:extLst>
          </p:cNvPr>
          <p:cNvSpPr/>
          <p:nvPr/>
        </p:nvSpPr>
        <p:spPr>
          <a:xfrm>
            <a:off x="3155480" y="4423948"/>
            <a:ext cx="97061" cy="97061"/>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33478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Curse of dimensionality</a:t>
            </a:r>
          </a:p>
        </p:txBody>
      </p:sp>
      <p:sp>
        <p:nvSpPr>
          <p:cNvPr id="5" name="TextBox 4"/>
          <p:cNvSpPr txBox="1"/>
          <p:nvPr/>
        </p:nvSpPr>
        <p:spPr>
          <a:xfrm>
            <a:off x="5240867" y="2603880"/>
            <a:ext cx="3657599" cy="3662541"/>
          </a:xfrm>
          <a:prstGeom prst="rect">
            <a:avLst/>
          </a:prstGeom>
          <a:noFill/>
        </p:spPr>
        <p:txBody>
          <a:bodyPr wrap="square" rtlCol="0">
            <a:spAutoFit/>
          </a:bodyPr>
          <a:lstStyle/>
          <a:p>
            <a:r>
              <a:rPr lang="en-GB" sz="2400" dirty="0"/>
              <a:t>2D normal distribution:</a:t>
            </a:r>
          </a:p>
          <a:p>
            <a:r>
              <a:rPr lang="en-GB" sz="2400" dirty="0"/>
              <a:t>0.31</a:t>
            </a:r>
            <a:r>
              <a:rPr lang="en-GB" sz="2400" baseline="30000" dirty="0"/>
              <a:t>2</a:t>
            </a:r>
            <a:r>
              <a:rPr lang="en-GB" sz="2400" dirty="0"/>
              <a:t> = 0.098</a:t>
            </a:r>
          </a:p>
          <a:p>
            <a:endParaRPr lang="en-GB" sz="2400" baseline="30000" dirty="0"/>
          </a:p>
          <a:p>
            <a:r>
              <a:rPr lang="en-GB" sz="2400" dirty="0"/>
              <a:t>10D normal distribution:</a:t>
            </a:r>
          </a:p>
          <a:p>
            <a:r>
              <a:rPr lang="en-GB" sz="2400" dirty="0"/>
              <a:t>0.31</a:t>
            </a:r>
            <a:r>
              <a:rPr lang="en-GB" sz="2400" baseline="30000" dirty="0"/>
              <a:t>10</a:t>
            </a:r>
            <a:r>
              <a:rPr lang="en-GB" sz="2400" dirty="0"/>
              <a:t> = 0.0000091</a:t>
            </a:r>
          </a:p>
          <a:p>
            <a:endParaRPr lang="en-GB" sz="2400" dirty="0"/>
          </a:p>
          <a:p>
            <a:r>
              <a:rPr lang="en-GB" sz="2400" dirty="0"/>
              <a:t>(to get 1000 samples, you need to throw 110 million darts... and that’s the best case scenario)</a:t>
            </a:r>
          </a:p>
        </p:txBody>
      </p:sp>
      <p:pic>
        <p:nvPicPr>
          <p:cNvPr id="2050" name="Picture 2" descr="Image result for 2D Normal distribution">
            <a:extLst>
              <a:ext uri="{FF2B5EF4-FFF2-40B4-BE49-F238E27FC236}">
                <a16:creationId xmlns:a16="http://schemas.microsoft.com/office/drawing/2014/main" id="{BDA9A3C7-7B59-DD43-99E5-D8CC5F4CF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534" y="1701800"/>
            <a:ext cx="4995333" cy="374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9887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What can we do with posterior samples?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5CB369C-1493-5D40-88CB-9AB0A7A9D54E}"/>
                  </a:ext>
                </a:extLst>
              </p:cNvPr>
              <p:cNvSpPr>
                <a:spLocks noGrp="1"/>
              </p:cNvSpPr>
              <p:nvPr>
                <p:ph idx="1"/>
              </p:nvPr>
            </p:nvSpPr>
            <p:spPr/>
            <p:txBody>
              <a:bodyPr>
                <a:normAutofit fontScale="92500" lnSpcReduction="10000"/>
              </a:bodyPr>
              <a:lstStyle/>
              <a:p>
                <a:pPr marL="0" indent="0">
                  <a:buNone/>
                </a:pPr>
                <a:r>
                  <a:rPr lang="en-US" sz="2400" dirty="0"/>
                  <a:t>We’ve been focusing on ways of </a:t>
                </a:r>
                <a:r>
                  <a:rPr lang="en-US" sz="2400" i="1" dirty="0"/>
                  <a:t>reporting</a:t>
                </a:r>
                <a:r>
                  <a:rPr lang="en-US" sz="2400" dirty="0"/>
                  <a:t> parameter estimates...</a:t>
                </a:r>
              </a:p>
              <a:p>
                <a:pPr marL="0" indent="0">
                  <a:buNone/>
                </a:pPr>
                <a:endParaRPr lang="en-US" sz="2400" dirty="0"/>
              </a:p>
              <a:p>
                <a:pPr marL="0" indent="0">
                  <a:buNone/>
                </a:pPr>
                <a:r>
                  <a:rPr lang="en-US" sz="2400" dirty="0"/>
                  <a:t>samples </a:t>
                </a:r>
                <a14:m>
                  <m:oMath xmlns:m="http://schemas.openxmlformats.org/officeDocument/2006/math">
                    <m:r>
                      <m:rPr>
                        <m:sty m:val="p"/>
                      </m:rPr>
                      <a:rPr lang="en-US" sz="2400">
                        <a:latin typeface="Cambria Math" panose="02040503050406030204" pitchFamily="18" charset="0"/>
                      </a:rPr>
                      <m:t>s</m:t>
                    </m:r>
                    <m:r>
                      <a:rPr lang="en-US" sz="2400">
                        <a:latin typeface="Cambria Math" panose="02040503050406030204" pitchFamily="18" charset="0"/>
                      </a:rPr>
                      <m:t>=</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2</m:t>
                        </m:r>
                      </m:sub>
                    </m:sSub>
                    <m:r>
                      <a:rPr lang="en-US" sz="2400" i="1">
                        <a:latin typeface="Cambria Math" panose="02040503050406030204" pitchFamily="18" charset="0"/>
                      </a:rPr>
                      <m:t>,…}</m:t>
                    </m:r>
                  </m:oMath>
                </a14:m>
                <a:endParaRPr lang="en-US" sz="2400" dirty="0"/>
              </a:p>
              <a:p>
                <a:pPr marL="0" indent="0">
                  <a:buNone/>
                </a:pPr>
                <a:r>
                  <a:rPr lang="en-US" sz="2000" dirty="0">
                    <a:solidFill>
                      <a:schemeClr val="accent2"/>
                    </a:solidFill>
                    <a:latin typeface="Lucida Console" panose="020B0609040504020204" pitchFamily="49" charset="0"/>
                  </a:rPr>
                  <a:t>mean</a:t>
                </a:r>
                <a:r>
                  <a:rPr lang="en-US" sz="2000" dirty="0">
                    <a:latin typeface="Lucida Console" panose="020B0609040504020204" pitchFamily="49" charset="0"/>
                  </a:rPr>
                  <a:t>(</a:t>
                </a:r>
                <a:r>
                  <a:rPr lang="en-US" sz="2000" dirty="0">
                    <a:solidFill>
                      <a:schemeClr val="tx2"/>
                    </a:solidFill>
                    <a:latin typeface="Lucida Console" panose="020B0609040504020204" pitchFamily="49" charset="0"/>
                  </a:rPr>
                  <a:t>s</a:t>
                </a:r>
                <a:r>
                  <a:rPr lang="en-US" sz="2000" dirty="0">
                    <a:latin typeface="Lucida Console" panose="020B0609040504020204" pitchFamily="49" charset="0"/>
                  </a:rPr>
                  <a:t>) </a:t>
                </a:r>
                <a:r>
                  <a:rPr lang="en-US" sz="2000" i="1" dirty="0">
                    <a:solidFill>
                      <a:schemeClr val="bg2">
                        <a:lumMod val="50000"/>
                      </a:schemeClr>
                    </a:solidFill>
                    <a:latin typeface="Lucida Console" panose="020B0609040504020204" pitchFamily="49" charset="0"/>
                  </a:rPr>
                  <a:t># if s is vector of R0, this gives mean R0</a:t>
                </a:r>
              </a:p>
              <a:p>
                <a:pPr marL="0" indent="0">
                  <a:buNone/>
                </a:pPr>
                <a:endParaRPr lang="en-US" sz="2400" dirty="0">
                  <a:latin typeface="Lucida Console" panose="020B0609040504020204" pitchFamily="49" charset="0"/>
                </a:endParaRPr>
              </a:p>
              <a:p>
                <a:pPr marL="0" indent="0">
                  <a:buNone/>
                </a:pPr>
                <a:r>
                  <a:rPr lang="en-US" sz="2400" dirty="0"/>
                  <a:t>But we can use them to make predictions, test interventions, </a:t>
                </a:r>
                <a:r>
                  <a:rPr lang="en-US" sz="2400" dirty="0" err="1"/>
                  <a:t>etc</a:t>
                </a:r>
                <a:endParaRPr lang="en-US" sz="2400" dirty="0"/>
              </a:p>
              <a:p>
                <a:pPr marL="0" indent="0">
                  <a:buNone/>
                </a:pPr>
                <a:endParaRPr lang="en-US" sz="2400" dirty="0">
                  <a:latin typeface="Lucida Console" panose="020B0609040504020204" pitchFamily="49" charset="0"/>
                </a:endParaRPr>
              </a:p>
              <a:p>
                <a:pPr marL="0" indent="0">
                  <a:buNone/>
                </a:pPr>
                <a:r>
                  <a:rPr lang="en-US" sz="2000" dirty="0">
                    <a:solidFill>
                      <a:schemeClr val="accent2"/>
                    </a:solidFill>
                    <a:latin typeface="Lucida Console" panose="020B0609040504020204" pitchFamily="49" charset="0"/>
                  </a:rPr>
                  <a:t>for</a:t>
                </a:r>
                <a:r>
                  <a:rPr lang="en-US" sz="2000" dirty="0">
                    <a:latin typeface="Lucida Console" panose="020B0609040504020204" pitchFamily="49" charset="0"/>
                  </a:rPr>
                  <a:t> </a:t>
                </a:r>
                <a:r>
                  <a:rPr lang="en-US" sz="2000" dirty="0">
                    <a:solidFill>
                      <a:schemeClr val="tx2"/>
                    </a:solidFill>
                    <a:latin typeface="Lucida Console" panose="020B0609040504020204" pitchFamily="49" charset="0"/>
                  </a:rPr>
                  <a:t>theta</a:t>
                </a:r>
                <a:r>
                  <a:rPr lang="en-US" sz="2000" dirty="0">
                    <a:latin typeface="Lucida Console" panose="020B0609040504020204" pitchFamily="49" charset="0"/>
                  </a:rPr>
                  <a:t> </a:t>
                </a:r>
                <a:r>
                  <a:rPr lang="en-US" sz="2000" dirty="0">
                    <a:solidFill>
                      <a:schemeClr val="accent2"/>
                    </a:solidFill>
                    <a:latin typeface="Lucida Console" panose="020B0609040504020204" pitchFamily="49" charset="0"/>
                  </a:rPr>
                  <a:t>in</a:t>
                </a:r>
                <a:r>
                  <a:rPr lang="en-US" sz="2000" dirty="0">
                    <a:latin typeface="Lucida Console" panose="020B0609040504020204" pitchFamily="49" charset="0"/>
                  </a:rPr>
                  <a:t> </a:t>
                </a:r>
                <a:r>
                  <a:rPr lang="en-US" sz="2000" dirty="0">
                    <a:solidFill>
                      <a:schemeClr val="tx2"/>
                    </a:solidFill>
                    <a:latin typeface="Lucida Console" panose="020B0609040504020204" pitchFamily="49" charset="0"/>
                  </a:rPr>
                  <a:t>s</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a:solidFill>
                      <a:schemeClr val="accent2"/>
                    </a:solidFill>
                    <a:latin typeface="Lucida Console" panose="020B0609040504020204" pitchFamily="49" charset="0"/>
                  </a:rPr>
                  <a:t>run model</a:t>
                </a:r>
                <a:r>
                  <a:rPr lang="en-US" sz="2000" dirty="0">
                    <a:latin typeface="Lucida Console" panose="020B0609040504020204" pitchFamily="49" charset="0"/>
                  </a:rPr>
                  <a:t> with </a:t>
                </a:r>
                <a:r>
                  <a:rPr lang="en-US" sz="2000" dirty="0">
                    <a:solidFill>
                      <a:schemeClr val="tx2"/>
                    </a:solidFill>
                    <a:latin typeface="Lucida Console" panose="020B0609040504020204" pitchFamily="49" charset="0"/>
                  </a:rPr>
                  <a:t>R0</a:t>
                </a:r>
                <a:r>
                  <a:rPr lang="en-US" sz="2000" dirty="0">
                    <a:latin typeface="Lucida Console" panose="020B0609040504020204" pitchFamily="49" charset="0"/>
                  </a:rPr>
                  <a:t> = </a:t>
                </a:r>
                <a:r>
                  <a:rPr lang="en-US" sz="2000" dirty="0">
                    <a:solidFill>
                      <a:schemeClr val="tx2"/>
                    </a:solidFill>
                    <a:latin typeface="Lucida Console" panose="020B0609040504020204" pitchFamily="49" charset="0"/>
                  </a:rPr>
                  <a:t>theta</a:t>
                </a:r>
                <a:r>
                  <a:rPr lang="en-US" sz="2000" dirty="0">
                    <a:latin typeface="Lucida Console" panose="020B0609040504020204" pitchFamily="49" charset="0"/>
                  </a:rPr>
                  <a:t> and 0% vaccination</a:t>
                </a:r>
              </a:p>
              <a:p>
                <a:pPr marL="0" indent="0">
                  <a:buNone/>
                </a:pPr>
                <a:r>
                  <a:rPr lang="en-US" sz="2000" dirty="0">
                    <a:latin typeface="Lucida Console" panose="020B0609040504020204" pitchFamily="49" charset="0"/>
                  </a:rPr>
                  <a:t>    </a:t>
                </a:r>
                <a:r>
                  <a:rPr lang="en-US" sz="2000" dirty="0">
                    <a:solidFill>
                      <a:schemeClr val="accent2"/>
                    </a:solidFill>
                    <a:latin typeface="Lucida Console" panose="020B0609040504020204" pitchFamily="49" charset="0"/>
                  </a:rPr>
                  <a:t>run model</a:t>
                </a:r>
                <a:r>
                  <a:rPr lang="en-US" sz="2000" dirty="0">
                    <a:latin typeface="Lucida Console" panose="020B0609040504020204" pitchFamily="49" charset="0"/>
                  </a:rPr>
                  <a:t> with </a:t>
                </a:r>
                <a:r>
                  <a:rPr lang="en-US" sz="2000" dirty="0">
                    <a:solidFill>
                      <a:schemeClr val="tx2"/>
                    </a:solidFill>
                    <a:latin typeface="Lucida Console" panose="020B0609040504020204" pitchFamily="49" charset="0"/>
                  </a:rPr>
                  <a:t>R0</a:t>
                </a:r>
                <a:r>
                  <a:rPr lang="en-US" sz="2000" dirty="0">
                    <a:latin typeface="Lucida Console" panose="020B0609040504020204" pitchFamily="49" charset="0"/>
                  </a:rPr>
                  <a:t> = </a:t>
                </a:r>
                <a:r>
                  <a:rPr lang="en-US" sz="2000" dirty="0">
                    <a:solidFill>
                      <a:schemeClr val="tx2"/>
                    </a:solidFill>
                    <a:latin typeface="Lucida Console" panose="020B0609040504020204" pitchFamily="49" charset="0"/>
                  </a:rPr>
                  <a:t>theta</a:t>
                </a:r>
                <a:r>
                  <a:rPr lang="en-US" sz="2000" dirty="0">
                    <a:latin typeface="Lucida Console" panose="020B0609040504020204" pitchFamily="49" charset="0"/>
                  </a:rPr>
                  <a:t> and 50% vaccination</a:t>
                </a:r>
              </a:p>
              <a:p>
                <a:pPr marL="0" indent="0">
                  <a:buNone/>
                </a:pPr>
                <a:r>
                  <a:rPr lang="en-US" sz="2000" dirty="0">
                    <a:latin typeface="Lucida Console" panose="020B0609040504020204" pitchFamily="49" charset="0"/>
                  </a:rPr>
                  <a:t>    </a:t>
                </a:r>
                <a:r>
                  <a:rPr lang="en-US" sz="2000" dirty="0">
                    <a:solidFill>
                      <a:schemeClr val="accent2"/>
                    </a:solidFill>
                    <a:latin typeface="Lucida Console" panose="020B0609040504020204" pitchFamily="49" charset="0"/>
                  </a:rPr>
                  <a:t>record results</a:t>
                </a:r>
              </a:p>
              <a:p>
                <a:pPr marL="0" indent="0">
                  <a:buNone/>
                </a:pPr>
                <a:r>
                  <a:rPr lang="en-US" sz="2000" dirty="0">
                    <a:latin typeface="Lucida Console" panose="020B0609040504020204" pitchFamily="49" charset="0"/>
                  </a:rPr>
                  <a:t>}</a:t>
                </a:r>
                <a:endParaRPr lang="en-US" sz="2000" i="1" dirty="0">
                  <a:latin typeface="Lucida Console" panose="020B0609040504020204" pitchFamily="49" charset="0"/>
                </a:endParaRPr>
              </a:p>
              <a:p>
                <a:pPr marL="0" indent="0">
                  <a:buNone/>
                </a:pPr>
                <a:endParaRPr lang="en-US" sz="2400" dirty="0">
                  <a:latin typeface="Lucida Console" panose="020B0609040504020204" pitchFamily="49" charset="0"/>
                </a:endParaRPr>
              </a:p>
            </p:txBody>
          </p:sp>
        </mc:Choice>
        <mc:Fallback xmlns="">
          <p:sp>
            <p:nvSpPr>
              <p:cNvPr id="3" name="Content Placeholder 2">
                <a:extLst>
                  <a:ext uri="{FF2B5EF4-FFF2-40B4-BE49-F238E27FC236}">
                    <a16:creationId xmlns:a16="http://schemas.microsoft.com/office/drawing/2014/main" id="{55CB369C-1493-5D40-88CB-9AB0A7A9D54E}"/>
                  </a:ext>
                </a:extLst>
              </p:cNvPr>
              <p:cNvSpPr>
                <a:spLocks noGrp="1" noRot="1" noChangeAspect="1" noMove="1" noResize="1" noEditPoints="1" noAdjustHandles="1" noChangeArrowheads="1" noChangeShapeType="1" noTextEdit="1"/>
              </p:cNvSpPr>
              <p:nvPr>
                <p:ph idx="1"/>
              </p:nvPr>
            </p:nvSpPr>
            <p:spPr>
              <a:blipFill>
                <a:blip r:embed="rId2"/>
                <a:stretch>
                  <a:fillRect l="-1080" t="-1401" b="-560"/>
                </a:stretch>
              </a:blipFill>
            </p:spPr>
            <p:txBody>
              <a:bodyPr/>
              <a:lstStyle/>
              <a:p>
                <a:r>
                  <a:rPr lang="en-US">
                    <a:noFill/>
                  </a:rPr>
                  <a:t> </a:t>
                </a:r>
              </a:p>
            </p:txBody>
          </p:sp>
        </mc:Fallback>
      </mc:AlternateContent>
    </p:spTree>
    <p:extLst>
      <p:ext uri="{BB962C8B-B14F-4D97-AF65-F5344CB8AC3E}">
        <p14:creationId xmlns:p14="http://schemas.microsoft.com/office/powerpoint/2010/main" val="437337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Markov Chain Monte Carlo</a:t>
            </a:r>
          </a:p>
        </p:txBody>
      </p:sp>
      <p:sp>
        <p:nvSpPr>
          <p:cNvPr id="6" name="Subtitle 2">
            <a:extLst>
              <a:ext uri="{FF2B5EF4-FFF2-40B4-BE49-F238E27FC236}">
                <a16:creationId xmlns:a16="http://schemas.microsoft.com/office/drawing/2014/main" id="{E59A5F47-F0CD-5D42-BC8C-8AD65DA742BD}"/>
              </a:ext>
            </a:extLst>
          </p:cNvPr>
          <p:cNvSpPr txBox="1">
            <a:spLocks/>
          </p:cNvSpPr>
          <p:nvPr/>
        </p:nvSpPr>
        <p:spPr>
          <a:xfrm>
            <a:off x="1371600" y="4013200"/>
            <a:ext cx="6400800"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GB" dirty="0"/>
              <a:t>Model Fitting and Inference for</a:t>
            </a:r>
          </a:p>
          <a:p>
            <a:r>
              <a:rPr lang="en-GB" dirty="0"/>
              <a:t>Infectious Disease Dynamics</a:t>
            </a:r>
          </a:p>
          <a:p>
            <a:r>
              <a:rPr lang="en-GB" dirty="0"/>
              <a:t>short course</a:t>
            </a:r>
          </a:p>
        </p:txBody>
      </p:sp>
    </p:spTree>
    <p:extLst>
      <p:ext uri="{BB962C8B-B14F-4D97-AF65-F5344CB8AC3E}">
        <p14:creationId xmlns:p14="http://schemas.microsoft.com/office/powerpoint/2010/main" val="727682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Markov Chain Monte Carlo (MCMC)</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229600" cy="5257800"/>
              </a:xfrm>
            </p:spPr>
            <p:txBody>
              <a:bodyPr>
                <a:normAutofit fontScale="92500" lnSpcReduction="10000"/>
              </a:bodyPr>
              <a:lstStyle/>
              <a:p>
                <a:pPr marL="0" indent="0">
                  <a:buNone/>
                </a:pPr>
                <a:r>
                  <a:rPr lang="en-GB" dirty="0"/>
                  <a:t>Markov chain: stochastic sequence of states in which the next state depends only upon the current state</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ea typeface="Cambria Math" charset="0"/>
                              <a:cs typeface="Cambria Math" charset="0"/>
                            </a:rPr>
                            <m:t>𝜃</m:t>
                          </m:r>
                        </m:e>
                        <m:sub>
                          <m:r>
                            <a:rPr lang="en-US" b="0" i="1" smtClean="0">
                              <a:latin typeface="Cambria Math" charset="0"/>
                            </a:rPr>
                            <m:t>𝑡</m:t>
                          </m:r>
                          <m:r>
                            <a:rPr lang="en-US" b="0" i="1" smtClean="0">
                              <a:latin typeface="Cambria Math" charset="0"/>
                            </a:rPr>
                            <m:t>+1</m:t>
                          </m:r>
                        </m:sub>
                      </m:sSub>
                      <m:r>
                        <a:rPr lang="en-US" b="0" i="1" smtClean="0">
                          <a:latin typeface="Cambria Math" charset="0"/>
                        </a:rPr>
                        <m:t> ~ </m:t>
                      </m:r>
                      <m:r>
                        <a:rPr lang="en-US" b="0" i="1" smtClean="0">
                          <a:latin typeface="Cambria Math" charset="0"/>
                          <a:ea typeface="Cambria Math" charset="0"/>
                          <a:cs typeface="Cambria Math" charset="0"/>
                        </a:rPr>
                        <m:t>𝔻</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ea typeface="Cambria Math" charset="0"/>
                              <a:cs typeface="Cambria Math" charset="0"/>
                            </a:rPr>
                            <m:t>𝜃</m:t>
                          </m:r>
                        </m:e>
                        <m:sub>
                          <m:r>
                            <a:rPr lang="en-US" b="0" i="1" smtClean="0">
                              <a:latin typeface="Cambria Math" charset="0"/>
                            </a:rPr>
                            <m:t>𝑡</m:t>
                          </m:r>
                        </m:sub>
                      </m:sSub>
                      <m:r>
                        <a:rPr lang="en-US" b="0" i="1" smtClean="0">
                          <a:latin typeface="Cambria Math" charset="0"/>
                        </a:rPr>
                        <m:t>)</m:t>
                      </m:r>
                    </m:oMath>
                  </m:oMathPara>
                </a14:m>
                <a:endParaRPr lang="en-GB" dirty="0"/>
              </a:p>
              <a:p>
                <a:pPr marL="0" indent="0">
                  <a:buNone/>
                </a:pPr>
                <a:endParaRPr lang="en-GB" dirty="0"/>
              </a:p>
              <a:p>
                <a:pPr marL="0" indent="0">
                  <a:buNone/>
                </a:pPr>
                <a:r>
                  <a:rPr lang="en-GB" dirty="0"/>
                  <a:t>Monte Carlo: a famous casino. Also a class of algorithms in which random sampling is used to solve problems.</a:t>
                </a:r>
              </a:p>
              <a:p>
                <a:pPr marL="0" indent="0">
                  <a:buNone/>
                </a:pPr>
                <a:endParaRPr lang="en-GB" dirty="0"/>
              </a:p>
              <a:p>
                <a:pPr marL="0" indent="0">
                  <a:buNone/>
                </a:pPr>
                <a:r>
                  <a:rPr lang="en-GB" dirty="0"/>
                  <a:t>Metropolis-Hastings algorithm: a particular way of using MCMC to sample from a distribution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229600" cy="5257800"/>
              </a:xfrm>
              <a:blipFill rotWithShape="0">
                <a:blip r:embed="rId2"/>
                <a:stretch>
                  <a:fillRect l="-1704" t="-2436" r="-2296"/>
                </a:stretch>
              </a:blipFill>
            </p:spPr>
            <p:txBody>
              <a:bodyPr/>
              <a:lstStyle/>
              <a:p>
                <a:r>
                  <a:rPr lang="en-US">
                    <a:noFill/>
                  </a:rPr>
                  <a:t> </a:t>
                </a:r>
              </a:p>
            </p:txBody>
          </p:sp>
        </mc:Fallback>
      </mc:AlternateContent>
    </p:spTree>
    <p:extLst>
      <p:ext uri="{BB962C8B-B14F-4D97-AF65-F5344CB8AC3E}">
        <p14:creationId xmlns:p14="http://schemas.microsoft.com/office/powerpoint/2010/main" val="646039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544"/>
            <a:ext cx="8229600" cy="1143000"/>
          </a:xfrm>
        </p:spPr>
        <p:txBody>
          <a:bodyPr/>
          <a:lstStyle/>
          <a:p>
            <a:r>
              <a:rPr lang="en-US" dirty="0"/>
              <a:t>Recap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Last session we saw that the </a:t>
                </a:r>
                <a:r>
                  <a:rPr lang="en-US" dirty="0">
                    <a:solidFill>
                      <a:schemeClr val="accent2"/>
                    </a:solidFill>
                  </a:rPr>
                  <a:t>posterior distribution</a:t>
                </a:r>
                <a:r>
                  <a:rPr lang="en-US" dirty="0"/>
                  <a:t> of </a:t>
                </a:r>
                <a14:m>
                  <m:oMath xmlns:m="http://schemas.openxmlformats.org/officeDocument/2006/math">
                    <m:r>
                      <a:rPr lang="en-US" i="1" smtClean="0">
                        <a:latin typeface="Cambria Math" charset="0"/>
                        <a:ea typeface="Cambria Math" charset="0"/>
                        <a:cs typeface="Cambria Math" charset="0"/>
                      </a:rPr>
                      <m:t>𝜃</m:t>
                    </m:r>
                  </m:oMath>
                </a14:m>
                <a:r>
                  <a:rPr lang="en-US" dirty="0"/>
                  <a:t>, given observed data </a:t>
                </a:r>
                <a:r>
                  <a:rPr lang="en-US" i="1" dirty="0"/>
                  <a:t>D</a:t>
                </a:r>
                <a:r>
                  <a:rPr lang="en-US" dirty="0"/>
                  <a:t>, is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lvl="0" indent="0" defTabSz="914400">
                  <a:spcBef>
                    <a:spcPts val="0"/>
                  </a:spcBef>
                  <a:buNone/>
                  <a:defRPr/>
                </a:pPr>
                <a14:m>
                  <m:oMathPara xmlns:m="http://schemas.openxmlformats.org/officeDocument/2006/math">
                    <m:oMathParaPr>
                      <m:jc m:val="centerGroup"/>
                    </m:oMathParaPr>
                    <m:oMath xmlns:m="http://schemas.openxmlformats.org/officeDocument/2006/math">
                      <m:r>
                        <a:rPr lang="en-US" b="0" i="1" smtClean="0">
                          <a:solidFill>
                            <a:schemeClr val="accent2"/>
                          </a:solidFill>
                          <a:latin typeface="Cambria Math" charset="0"/>
                        </a:rPr>
                        <m:t>𝑝</m:t>
                      </m:r>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charset="0"/>
                              <a:ea typeface="Cambria Math" charset="0"/>
                              <a:cs typeface="Cambria Math" charset="0"/>
                            </a:rPr>
                            <m:t>𝜃</m:t>
                          </m:r>
                        </m:e>
                        <m:e>
                          <m:r>
                            <a:rPr lang="en-US" b="0" i="1" smtClean="0">
                              <a:solidFill>
                                <a:schemeClr val="accent2"/>
                              </a:solidFill>
                              <a:latin typeface="Cambria Math" panose="02040503050406030204" pitchFamily="18" charset="0"/>
                              <a:ea typeface="Cambria Math" charset="0"/>
                              <a:cs typeface="Cambria Math" charset="0"/>
                            </a:rPr>
                            <m:t>𝐷</m:t>
                          </m:r>
                        </m:e>
                      </m:d>
                      <m:r>
                        <a:rPr lang="en-US" b="0" i="1" smtClean="0">
                          <a:solidFill>
                            <a:schemeClr val="tx1"/>
                          </a:solidFill>
                          <a:latin typeface="Cambria Math" panose="02040503050406030204" pitchFamily="18" charset="0"/>
                          <a:ea typeface="Cambria Math" charset="0"/>
                          <a:cs typeface="Cambria Math" charset="0"/>
                        </a:rPr>
                        <m:t>=</m:t>
                      </m:r>
                      <m:f>
                        <m:fPr>
                          <m:ctrlPr>
                            <a:rPr lang="en-US" b="0" i="1" smtClean="0">
                              <a:solidFill>
                                <a:schemeClr val="tx1"/>
                              </a:solidFill>
                              <a:latin typeface="Cambria Math" panose="02040503050406030204" pitchFamily="18" charset="0"/>
                              <a:ea typeface="Cambria Math" charset="0"/>
                              <a:cs typeface="Cambria Math" charset="0"/>
                            </a:rPr>
                          </m:ctrlPr>
                        </m:fPr>
                        <m:num>
                          <m:r>
                            <a:rPr lang="en-US" b="0" i="1" smtClean="0">
                              <a:solidFill>
                                <a:schemeClr val="accent1"/>
                              </a:solidFill>
                              <a:latin typeface="Cambria Math" charset="0"/>
                              <a:ea typeface="Cambria Math" charset="0"/>
                              <a:cs typeface="Cambria Math" charset="0"/>
                            </a:rPr>
                            <m:t>𝑝</m:t>
                          </m:r>
                          <m:d>
                            <m:dPr>
                              <m:ctrlPr>
                                <a:rPr lang="en-US" b="0" i="1" smtClean="0">
                                  <a:solidFill>
                                    <a:schemeClr val="accent1"/>
                                  </a:solidFill>
                                  <a:latin typeface="Cambria Math" panose="02040503050406030204" pitchFamily="18" charset="0"/>
                                  <a:ea typeface="Cambria Math" charset="0"/>
                                  <a:cs typeface="Cambria Math" charset="0"/>
                                </a:rPr>
                              </m:ctrlPr>
                            </m:dPr>
                            <m:e>
                              <m:r>
                                <a:rPr lang="en-US" b="0" i="1" smtClean="0">
                                  <a:solidFill>
                                    <a:schemeClr val="accent1"/>
                                  </a:solidFill>
                                  <a:latin typeface="Cambria Math" panose="02040503050406030204" pitchFamily="18" charset="0"/>
                                  <a:ea typeface="Cambria Math" charset="0"/>
                                  <a:cs typeface="Cambria Math" charset="0"/>
                                </a:rPr>
                                <m:t>𝐷</m:t>
                              </m:r>
                            </m:e>
                            <m:e>
                              <m:r>
                                <a:rPr lang="en-US" b="0" i="1" smtClean="0">
                                  <a:solidFill>
                                    <a:schemeClr val="accent1"/>
                                  </a:solidFill>
                                  <a:latin typeface="Cambria Math" charset="0"/>
                                  <a:ea typeface="Cambria Math" charset="0"/>
                                  <a:cs typeface="Cambria Math" charset="0"/>
                                </a:rPr>
                                <m:t>𝜃</m:t>
                              </m:r>
                            </m:e>
                          </m:d>
                          <m:r>
                            <a:rPr lang="en-US" b="0" i="1" smtClean="0">
                              <a:solidFill>
                                <a:schemeClr val="accent6"/>
                              </a:solidFill>
                              <a:latin typeface="Cambria Math" charset="0"/>
                              <a:ea typeface="Cambria Math" charset="0"/>
                              <a:cs typeface="Cambria Math" charset="0"/>
                            </a:rPr>
                            <m:t>𝑝</m:t>
                          </m:r>
                          <m:d>
                            <m:dPr>
                              <m:ctrlPr>
                                <a:rPr lang="en-US" b="0" i="1" smtClean="0">
                                  <a:solidFill>
                                    <a:schemeClr val="accent6"/>
                                  </a:solidFill>
                                  <a:latin typeface="Cambria Math" panose="02040503050406030204" pitchFamily="18" charset="0"/>
                                  <a:ea typeface="Cambria Math" charset="0"/>
                                  <a:cs typeface="Cambria Math" charset="0"/>
                                </a:rPr>
                              </m:ctrlPr>
                            </m:dPr>
                            <m:e>
                              <m:r>
                                <a:rPr lang="en-US" b="0" i="1" smtClean="0">
                                  <a:solidFill>
                                    <a:schemeClr val="accent6"/>
                                  </a:solidFill>
                                  <a:latin typeface="Cambria Math" charset="0"/>
                                  <a:ea typeface="Cambria Math" charset="0"/>
                                  <a:cs typeface="Cambria Math" charset="0"/>
                                </a:rPr>
                                <m:t>𝜃</m:t>
                              </m:r>
                            </m:e>
                          </m:d>
                        </m:num>
                        <m:den>
                          <m:r>
                            <a:rPr lang="en-US" b="0" i="1" smtClean="0">
                              <a:solidFill>
                                <a:schemeClr val="bg1">
                                  <a:lumMod val="50000"/>
                                </a:schemeClr>
                              </a:solidFill>
                              <a:latin typeface="Cambria Math" panose="02040503050406030204" pitchFamily="18" charset="0"/>
                              <a:ea typeface="Cambria Math" charset="0"/>
                              <a:cs typeface="Cambria Math" charset="0"/>
                            </a:rPr>
                            <m:t>𝑝</m:t>
                          </m:r>
                          <m:d>
                            <m:dPr>
                              <m:ctrlPr>
                                <a:rPr lang="en-US" b="0" i="1" smtClean="0">
                                  <a:solidFill>
                                    <a:schemeClr val="bg1">
                                      <a:lumMod val="50000"/>
                                    </a:schemeClr>
                                  </a:solidFill>
                                  <a:latin typeface="Cambria Math" panose="02040503050406030204" pitchFamily="18" charset="0"/>
                                  <a:ea typeface="Cambria Math" charset="0"/>
                                  <a:cs typeface="Cambria Math" charset="0"/>
                                </a:rPr>
                              </m:ctrlPr>
                            </m:dPr>
                            <m:e>
                              <m:r>
                                <a:rPr lang="en-US" b="0" i="1" smtClean="0">
                                  <a:solidFill>
                                    <a:schemeClr val="bg1">
                                      <a:lumMod val="50000"/>
                                    </a:schemeClr>
                                  </a:solidFill>
                                  <a:latin typeface="Cambria Math" panose="02040503050406030204" pitchFamily="18" charset="0"/>
                                  <a:ea typeface="Cambria Math" charset="0"/>
                                  <a:cs typeface="Cambria Math" charset="0"/>
                                </a:rPr>
                                <m:t>𝐷</m:t>
                              </m:r>
                            </m:e>
                          </m:d>
                        </m:den>
                      </m:f>
                    </m:oMath>
                  </m:oMathPara>
                </a14:m>
                <a:endParaRPr lang="en-US" dirty="0"/>
              </a:p>
              <a:p>
                <a:pPr marL="0" lvl="0" indent="0" defTabSz="914400">
                  <a:spcBef>
                    <a:spcPts val="0"/>
                  </a:spcBef>
                  <a:buNone/>
                  <a:defRPr/>
                </a:pPr>
                <a:endParaRPr lang="en-US" dirty="0"/>
              </a:p>
              <a:p>
                <a:pPr marL="0" lvl="0" indent="0" defTabSz="914400">
                  <a:spcBef>
                    <a:spcPts val="0"/>
                  </a:spcBef>
                  <a:buNone/>
                  <a:defRPr/>
                </a:pPr>
                <a14:m>
                  <m:oMathPara xmlns:m="http://schemas.openxmlformats.org/officeDocument/2006/math">
                    <m:oMathParaPr>
                      <m:jc m:val="centerGroup"/>
                    </m:oMathParaPr>
                    <m:oMath xmlns:m="http://schemas.openxmlformats.org/officeDocument/2006/math">
                      <m:r>
                        <m:rPr>
                          <m:sty m:val="p"/>
                        </m:rPr>
                        <a:rPr lang="en-US" b="0" i="0" smtClean="0">
                          <a:solidFill>
                            <a:schemeClr val="accent2"/>
                          </a:solidFill>
                          <a:latin typeface="Cambria Math" panose="02040503050406030204" pitchFamily="18" charset="0"/>
                        </a:rPr>
                        <m:t>Posterior</m:t>
                      </m:r>
                      <m:r>
                        <a:rPr lang="en-US" i="1">
                          <a:latin typeface="Cambria Math" panose="02040503050406030204" pitchFamily="18" charset="0"/>
                          <a:ea typeface="Cambria Math" charset="0"/>
                          <a:cs typeface="Cambria Math" charset="0"/>
                        </a:rPr>
                        <m:t>=</m:t>
                      </m:r>
                      <m:f>
                        <m:fPr>
                          <m:ctrlPr>
                            <a:rPr lang="en-US" i="1">
                              <a:latin typeface="Cambria Math" panose="02040503050406030204" pitchFamily="18" charset="0"/>
                              <a:ea typeface="Cambria Math" charset="0"/>
                              <a:cs typeface="Cambria Math" charset="0"/>
                            </a:rPr>
                          </m:ctrlPr>
                        </m:fPr>
                        <m:num>
                          <m:r>
                            <m:rPr>
                              <m:sty m:val="p"/>
                            </m:rPr>
                            <a:rPr lang="en-US" b="0" i="0" smtClean="0">
                              <a:solidFill>
                                <a:schemeClr val="accent1"/>
                              </a:solidFill>
                              <a:latin typeface="Cambria Math" panose="02040503050406030204" pitchFamily="18" charset="0"/>
                              <a:ea typeface="Cambria Math" charset="0"/>
                              <a:cs typeface="Cambria Math" charset="0"/>
                            </a:rPr>
                            <m:t>Likelihood</m:t>
                          </m:r>
                          <m:r>
                            <a:rPr lang="en-US" b="0" i="1" smtClean="0">
                              <a:solidFill>
                                <a:schemeClr val="accent1"/>
                              </a:solidFill>
                              <a:latin typeface="Cambria Math" panose="02040503050406030204" pitchFamily="18" charset="0"/>
                              <a:ea typeface="Cambria Math" charset="0"/>
                              <a:cs typeface="Cambria Math" charset="0"/>
                            </a:rPr>
                            <m:t> </m:t>
                          </m:r>
                          <m:r>
                            <a:rPr lang="en-US" b="0" i="1" smtClean="0">
                              <a:solidFill>
                                <a:schemeClr val="tx1"/>
                              </a:solidFill>
                              <a:latin typeface="Cambria Math" panose="02040503050406030204" pitchFamily="18" charset="0"/>
                              <a:ea typeface="Cambria Math" panose="02040503050406030204" pitchFamily="18" charset="0"/>
                              <a:cs typeface="Cambria Math" charset="0"/>
                            </a:rPr>
                            <m:t>× </m:t>
                          </m:r>
                          <m:r>
                            <m:rPr>
                              <m:sty m:val="p"/>
                            </m:rPr>
                            <a:rPr lang="en-US" b="0" i="0" smtClean="0">
                              <a:solidFill>
                                <a:schemeClr val="accent6"/>
                              </a:solidFill>
                              <a:latin typeface="Cambria Math" panose="02040503050406030204" pitchFamily="18" charset="0"/>
                              <a:ea typeface="Cambria Math" charset="0"/>
                              <a:cs typeface="Cambria Math" charset="0"/>
                            </a:rPr>
                            <m:t>Prior</m:t>
                          </m:r>
                        </m:num>
                        <m:den>
                          <m:r>
                            <m:rPr>
                              <m:sty m:val="p"/>
                            </m:rPr>
                            <a:rPr lang="en-US" b="0" i="0" smtClean="0">
                              <a:solidFill>
                                <a:schemeClr val="bg1">
                                  <a:lumMod val="50000"/>
                                </a:schemeClr>
                              </a:solidFill>
                              <a:latin typeface="Cambria Math" panose="02040503050406030204" pitchFamily="18" charset="0"/>
                              <a:ea typeface="Cambria Math" charset="0"/>
                              <a:cs typeface="Cambria Math" charset="0"/>
                            </a:rPr>
                            <m:t>Constant</m:t>
                          </m:r>
                        </m:den>
                      </m:f>
                    </m:oMath>
                  </m:oMathPara>
                </a14:m>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indent="0" defTabSz="914400">
                  <a:spcBef>
                    <a:spcPts val="0"/>
                  </a:spcBef>
                  <a:buNone/>
                </a:pPr>
                <a:r>
                  <a:rPr lang="en-US" dirty="0"/>
                  <a:t>Our aim is to characterize the </a:t>
                </a:r>
                <a:r>
                  <a:rPr lang="en-US" dirty="0">
                    <a:solidFill>
                      <a:schemeClr val="accent2"/>
                    </a:solidFill>
                  </a:rPr>
                  <a:t>posterior</a:t>
                </a:r>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52" t="-2241" b="-1120"/>
                </a:stretch>
              </a:blipFill>
            </p:spPr>
            <p:txBody>
              <a:bodyPr/>
              <a:lstStyle/>
              <a:p>
                <a:r>
                  <a:rPr lang="en-US">
                    <a:noFill/>
                  </a:rPr>
                  <a:t> </a:t>
                </a:r>
              </a:p>
            </p:txBody>
          </p:sp>
        </mc:Fallback>
      </mc:AlternateContent>
    </p:spTree>
    <p:extLst>
      <p:ext uri="{BB962C8B-B14F-4D97-AF65-F5344CB8AC3E}">
        <p14:creationId xmlns:p14="http://schemas.microsoft.com/office/powerpoint/2010/main" val="2394167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MCMC: Outline</a:t>
            </a:r>
          </a:p>
        </p:txBody>
      </p:sp>
      <p:sp>
        <p:nvSpPr>
          <p:cNvPr id="3" name="Content Placeholder 2"/>
          <p:cNvSpPr>
            <a:spLocks noGrp="1"/>
          </p:cNvSpPr>
          <p:nvPr>
            <p:ph idx="1"/>
          </p:nvPr>
        </p:nvSpPr>
        <p:spPr/>
        <p:txBody>
          <a:bodyPr/>
          <a:lstStyle/>
          <a:p>
            <a:r>
              <a:rPr lang="en-GB" dirty="0"/>
              <a:t>What the algorithm is</a:t>
            </a:r>
          </a:p>
          <a:p>
            <a:r>
              <a:rPr lang="en-GB" dirty="0"/>
              <a:t>Practical: Implementing MCMC</a:t>
            </a:r>
          </a:p>
          <a:p>
            <a:r>
              <a:rPr lang="en-GB" dirty="0"/>
              <a:t>Why it works.</a:t>
            </a:r>
          </a:p>
        </p:txBody>
      </p:sp>
    </p:spTree>
    <p:extLst>
      <p:ext uri="{BB962C8B-B14F-4D97-AF65-F5344CB8AC3E}">
        <p14:creationId xmlns:p14="http://schemas.microsoft.com/office/powerpoint/2010/main" val="159509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MCMC algorithm</a:t>
            </a:r>
          </a:p>
        </p:txBody>
      </p:sp>
      <p:pic>
        <p:nvPicPr>
          <p:cNvPr id="4" name="Picture 3" descr="MCMC_curv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32122"/>
            <a:ext cx="5761832" cy="4325549"/>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5761832" y="1332122"/>
                <a:ext cx="3382168" cy="3693319"/>
              </a:xfrm>
              <a:prstGeom prst="rect">
                <a:avLst/>
              </a:prstGeom>
              <a:noFill/>
            </p:spPr>
            <p:txBody>
              <a:bodyPr wrap="square" rtlCol="0">
                <a:spAutoFit/>
              </a:bodyPr>
              <a:lstStyle/>
              <a:p>
                <a:r>
                  <a:rPr lang="en-GB" dirty="0"/>
                  <a:t>Choose a starting point, </a:t>
                </a:r>
                <a14:m>
                  <m:oMath xmlns:m="http://schemas.openxmlformats.org/officeDocument/2006/math">
                    <m:r>
                      <a:rPr lang="en-US" i="1">
                        <a:latin typeface="Cambria Math" charset="0"/>
                        <a:ea typeface="Cambria Math" charset="0"/>
                        <a:cs typeface="Cambria Math" charset="0"/>
                        <a:sym typeface="Wingdings"/>
                      </a:rPr>
                      <m:t>𝜃</m:t>
                    </m:r>
                    <m:r>
                      <a:rPr lang="en-US" b="0" i="1" smtClean="0">
                        <a:latin typeface="Cambria Math" charset="0"/>
                        <a:ea typeface="Cambria Math" charset="0"/>
                        <a:cs typeface="Cambria Math" charset="0"/>
                        <a:sym typeface="Wingdings"/>
                      </a:rPr>
                      <m:t>=</m:t>
                    </m:r>
                    <m:sSub>
                      <m:sSubPr>
                        <m:ctrlPr>
                          <a:rPr lang="en-US" b="0" i="1" smtClean="0">
                            <a:latin typeface="Cambria Math" panose="02040503050406030204" pitchFamily="18" charset="0"/>
                            <a:ea typeface="Cambria Math" charset="0"/>
                            <a:cs typeface="Cambria Math" charset="0"/>
                            <a:sym typeface="Wingdings"/>
                          </a:rPr>
                        </m:ctrlPr>
                      </m:sSubPr>
                      <m:e>
                        <m:r>
                          <a:rPr lang="en-US" b="0" i="1" smtClean="0">
                            <a:latin typeface="Cambria Math" charset="0"/>
                            <a:ea typeface="Cambria Math" charset="0"/>
                            <a:cs typeface="Cambria Math" charset="0"/>
                            <a:sym typeface="Wingdings"/>
                          </a:rPr>
                          <m:t>𝜃</m:t>
                        </m:r>
                      </m:e>
                      <m:sub>
                        <m:r>
                          <a:rPr lang="en-US" b="0" i="1" smtClean="0">
                            <a:latin typeface="Cambria Math" charset="0"/>
                            <a:ea typeface="Cambria Math" charset="0"/>
                            <a:cs typeface="Cambria Math" charset="0"/>
                            <a:sym typeface="Wingdings"/>
                          </a:rPr>
                          <m:t>0</m:t>
                        </m:r>
                      </m:sub>
                    </m:sSub>
                  </m:oMath>
                </a14:m>
                <a:endParaRPr lang="en-GB" i="1" dirty="0"/>
              </a:p>
              <a:p>
                <a:endParaRPr lang="en-GB" dirty="0"/>
              </a:p>
              <a:p>
                <a:endParaRPr lang="en-GB" dirty="0"/>
              </a:p>
              <a:p>
                <a:r>
                  <a:rPr lang="en-GB" i="1" dirty="0"/>
                  <a:t>PROPOSE</a:t>
                </a:r>
              </a:p>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charset="0"/>
                              <a:ea typeface="Cambria Math" charset="0"/>
                              <a:cs typeface="Cambria Math" charset="0"/>
                              <a:sym typeface="Wingdings"/>
                            </a:rPr>
                            <m:t>𝜃</m:t>
                          </m:r>
                        </m:e>
                        <m:sup>
                          <m:r>
                            <a:rPr lang="en-US" i="1">
                              <a:latin typeface="Cambria Math" charset="0"/>
                            </a:rPr>
                            <m:t>′</m:t>
                          </m:r>
                        </m:sup>
                      </m:sSup>
                      <m:r>
                        <a:rPr lang="en-US" i="1">
                          <a:latin typeface="Cambria Math" charset="0"/>
                        </a:rPr>
                        <m:t>=</m:t>
                      </m:r>
                      <m:r>
                        <a:rPr lang="en-US" i="1">
                          <a:latin typeface="Cambria Math" charset="0"/>
                          <a:ea typeface="Cambria Math" charset="0"/>
                          <a:cs typeface="Cambria Math" charset="0"/>
                          <a:sym typeface="Wingdings"/>
                        </a:rPr>
                        <m:t>𝜃</m:t>
                      </m:r>
                      <m:r>
                        <a:rPr lang="en-US" i="1">
                          <a:latin typeface="Cambria Math" charset="0"/>
                        </a:rPr>
                        <m:t>+</m:t>
                      </m:r>
                      <m:r>
                        <a:rPr lang="en-US" i="1">
                          <a:latin typeface="Cambria Math" charset="0"/>
                          <a:ea typeface="Cambria Math" charset="0"/>
                          <a:cs typeface="Cambria Math" charset="0"/>
                        </a:rPr>
                        <m:t>𝜀</m:t>
                      </m:r>
                      <m:r>
                        <a:rPr lang="en-US" i="1">
                          <a:latin typeface="Cambria Math" charset="0"/>
                          <a:ea typeface="Cambria Math" charset="0"/>
                          <a:cs typeface="Cambria Math" charset="0"/>
                        </a:rPr>
                        <m:t> | </m:t>
                      </m:r>
                      <m:r>
                        <a:rPr lang="en-US" i="1">
                          <a:latin typeface="Cambria Math" charset="0"/>
                          <a:ea typeface="Cambria Math" charset="0"/>
                          <a:cs typeface="Cambria Math" charset="0"/>
                        </a:rPr>
                        <m:t>𝜀</m:t>
                      </m:r>
                      <m:r>
                        <a:rPr lang="en-US" i="1">
                          <a:latin typeface="Cambria Math" charset="0"/>
                          <a:ea typeface="Cambria Math" charset="0"/>
                          <a:cs typeface="Cambria Math" charset="0"/>
                        </a:rPr>
                        <m:t> ~ </m:t>
                      </m:r>
                      <m:r>
                        <a:rPr lang="en-US" i="1">
                          <a:latin typeface="Cambria Math" charset="0"/>
                          <a:ea typeface="Cambria Math" charset="0"/>
                          <a:cs typeface="Cambria Math" charset="0"/>
                        </a:rPr>
                        <m:t>𝑄</m:t>
                      </m:r>
                    </m:oMath>
                  </m:oMathPara>
                </a14:m>
                <a:endParaRPr lang="en-GB" sz="2000" dirty="0">
                  <a:cs typeface="Symbol" charset="2"/>
                </a:endParaRPr>
              </a:p>
              <a:p>
                <a:endParaRPr lang="en-GB" dirty="0"/>
              </a:p>
              <a:p>
                <a:r>
                  <a:rPr lang="en-GB" i="1" dirty="0"/>
                  <a:t>MOVE OR STAY</a:t>
                </a:r>
              </a:p>
              <a:p>
                <a:endParaRPr lang="en-GB" dirty="0"/>
              </a:p>
              <a:p>
                <a:r>
                  <a:rPr lang="en-GB" dirty="0"/>
                  <a:t>If </a:t>
                </a:r>
                <a14:m>
                  <m:oMath xmlns:m="http://schemas.openxmlformats.org/officeDocument/2006/math">
                    <m:r>
                      <a:rPr lang="en-US" b="0" i="1" smtClean="0">
                        <a:latin typeface="Cambria Math" charset="0"/>
                      </a:rPr>
                      <m:t>𝑓</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i="1">
                                <a:latin typeface="Cambria Math" charset="0"/>
                                <a:ea typeface="Cambria Math" charset="0"/>
                                <a:cs typeface="Cambria Math" charset="0"/>
                                <a:sym typeface="Wingdings"/>
                              </a:rPr>
                              <m:t>𝜃</m:t>
                            </m:r>
                          </m:e>
                          <m:sup>
                            <m:r>
                              <a:rPr lang="en-US" b="0" i="1" smtClean="0">
                                <a:latin typeface="Cambria Math" charset="0"/>
                              </a:rPr>
                              <m:t>′</m:t>
                            </m:r>
                          </m:sup>
                        </m:sSup>
                      </m:e>
                    </m:d>
                    <m:r>
                      <a:rPr lang="en-US" b="0" i="1" smtClean="0">
                        <a:latin typeface="Cambria Math" charset="0"/>
                      </a:rPr>
                      <m:t>&gt;</m:t>
                    </m:r>
                    <m:r>
                      <a:rPr lang="en-US" b="0" i="1" smtClean="0">
                        <a:latin typeface="Cambria Math" charset="0"/>
                      </a:rPr>
                      <m:t>𝑓</m:t>
                    </m:r>
                    <m:r>
                      <a:rPr lang="en-US" b="0" i="1" smtClean="0">
                        <a:latin typeface="Cambria Math" charset="0"/>
                      </a:rPr>
                      <m:t>(</m:t>
                    </m:r>
                    <m:r>
                      <a:rPr lang="en-US" i="1">
                        <a:latin typeface="Cambria Math" charset="0"/>
                        <a:ea typeface="Cambria Math" charset="0"/>
                        <a:cs typeface="Cambria Math" charset="0"/>
                        <a:sym typeface="Wingdings"/>
                      </a:rPr>
                      <m:t>𝜃</m:t>
                    </m:r>
                    <m:r>
                      <a:rPr lang="en-US" b="0" i="1" smtClean="0">
                        <a:latin typeface="Cambria Math" charset="0"/>
                      </a:rPr>
                      <m:t>)</m:t>
                    </m:r>
                  </m:oMath>
                </a14:m>
                <a:r>
                  <a:rPr lang="en-GB" dirty="0"/>
                  <a:t>, definitely move.</a:t>
                </a:r>
              </a:p>
              <a:p>
                <a:endParaRPr lang="en-GB" dirty="0"/>
              </a:p>
              <a:p>
                <a:r>
                  <a:rPr lang="en-GB" dirty="0"/>
                  <a:t>If </a:t>
                </a:r>
                <a14:m>
                  <m:oMath xmlns:m="http://schemas.openxmlformats.org/officeDocument/2006/math">
                    <m:r>
                      <a:rPr lang="en-US" i="1">
                        <a:latin typeface="Cambria Math" charset="0"/>
                      </a:rPr>
                      <m:t>𝑓</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charset="0"/>
                                <a:ea typeface="Cambria Math" charset="0"/>
                                <a:cs typeface="Cambria Math" charset="0"/>
                                <a:sym typeface="Wingdings"/>
                              </a:rPr>
                              <m:t>𝜃</m:t>
                            </m:r>
                          </m:e>
                          <m:sup>
                            <m:r>
                              <a:rPr lang="en-US" i="1">
                                <a:latin typeface="Cambria Math" charset="0"/>
                              </a:rPr>
                              <m:t>′</m:t>
                            </m:r>
                          </m:sup>
                        </m:sSup>
                      </m:e>
                    </m:d>
                    <m:r>
                      <a:rPr lang="en-US" b="0" i="1" smtClean="0">
                        <a:latin typeface="Cambria Math" charset="0"/>
                      </a:rPr>
                      <m:t>&lt;</m:t>
                    </m:r>
                    <m:r>
                      <a:rPr lang="en-US" i="1">
                        <a:latin typeface="Cambria Math" charset="0"/>
                      </a:rPr>
                      <m:t>𝑓</m:t>
                    </m:r>
                    <m:r>
                      <a:rPr lang="en-US" i="1">
                        <a:latin typeface="Cambria Math" charset="0"/>
                      </a:rPr>
                      <m:t>(</m:t>
                    </m:r>
                    <m:r>
                      <a:rPr lang="en-US" i="1">
                        <a:latin typeface="Cambria Math" charset="0"/>
                        <a:ea typeface="Cambria Math" charset="0"/>
                        <a:cs typeface="Cambria Math" charset="0"/>
                        <a:sym typeface="Wingdings"/>
                      </a:rPr>
                      <m:t>𝜃</m:t>
                    </m:r>
                    <m:r>
                      <a:rPr lang="en-US" i="1">
                        <a:latin typeface="Cambria Math" charset="0"/>
                      </a:rPr>
                      <m:t>)</m:t>
                    </m:r>
                  </m:oMath>
                </a14:m>
                <a:r>
                  <a:rPr lang="en-GB" dirty="0"/>
                  <a:t>, move with probability </a:t>
                </a:r>
                <a14:m>
                  <m:oMath xmlns:m="http://schemas.openxmlformats.org/officeDocument/2006/math">
                    <m:r>
                      <a:rPr lang="en-US" b="0" i="1" smtClean="0">
                        <a:latin typeface="Cambria Math" charset="0"/>
                      </a:rPr>
                      <m:t>𝑓</m:t>
                    </m:r>
                    <m:r>
                      <a:rPr lang="en-US" b="0" i="1" smtClean="0">
                        <a:latin typeface="Cambria Math" charset="0"/>
                      </a:rPr>
                      <m:t>(</m:t>
                    </m:r>
                    <m:sSup>
                      <m:sSupPr>
                        <m:ctrlPr>
                          <a:rPr lang="en-US" b="0" i="1" smtClean="0">
                            <a:latin typeface="Cambria Math" panose="02040503050406030204" pitchFamily="18" charset="0"/>
                          </a:rPr>
                        </m:ctrlPr>
                      </m:sSupPr>
                      <m:e>
                        <m:r>
                          <a:rPr lang="en-US" i="1">
                            <a:latin typeface="Cambria Math" charset="0"/>
                            <a:ea typeface="Cambria Math" charset="0"/>
                            <a:cs typeface="Cambria Math" charset="0"/>
                            <a:sym typeface="Wingdings"/>
                          </a:rPr>
                          <m:t>𝜃</m:t>
                        </m:r>
                      </m:e>
                      <m:sup>
                        <m:r>
                          <a:rPr lang="en-US" b="0" i="1" smtClean="0">
                            <a:latin typeface="Cambria Math" charset="0"/>
                          </a:rPr>
                          <m:t>′</m:t>
                        </m:r>
                      </m:sup>
                    </m:sSup>
                    <m:r>
                      <a:rPr lang="en-US" b="0" i="1" smtClean="0">
                        <a:latin typeface="Cambria Math" charset="0"/>
                      </a:rPr>
                      <m:t>)/</m:t>
                    </m:r>
                    <m:r>
                      <a:rPr lang="en-US" b="0" i="1" smtClean="0">
                        <a:latin typeface="Cambria Math" charset="0"/>
                      </a:rPr>
                      <m:t>𝑓</m:t>
                    </m:r>
                    <m:r>
                      <a:rPr lang="en-US" b="0" i="1" smtClean="0">
                        <a:latin typeface="Cambria Math" charset="0"/>
                      </a:rPr>
                      <m:t>(</m:t>
                    </m:r>
                    <m:r>
                      <a:rPr lang="en-US" i="1">
                        <a:latin typeface="Cambria Math" charset="0"/>
                        <a:ea typeface="Cambria Math" charset="0"/>
                        <a:cs typeface="Cambria Math" charset="0"/>
                        <a:sym typeface="Wingdings"/>
                      </a:rPr>
                      <m:t>𝜃</m:t>
                    </m:r>
                    <m:r>
                      <a:rPr lang="en-US" b="0" i="1" smtClean="0">
                        <a:latin typeface="Cambria Math" charset="0"/>
                      </a:rPr>
                      <m:t>)</m:t>
                    </m:r>
                  </m:oMath>
                </a14:m>
                <a:r>
                  <a:rPr lang="en-GB" dirty="0"/>
                  <a:t>, otherwise stay.</a:t>
                </a:r>
              </a:p>
            </p:txBody>
          </p:sp>
        </mc:Choice>
        <mc:Fallback xmlns="">
          <p:sp>
            <p:nvSpPr>
              <p:cNvPr id="5" name="TextBox 4"/>
              <p:cNvSpPr txBox="1">
                <a:spLocks noRot="1" noChangeAspect="1" noMove="1" noResize="1" noEditPoints="1" noAdjustHandles="1" noChangeArrowheads="1" noChangeShapeType="1" noTextEdit="1"/>
              </p:cNvSpPr>
              <p:nvPr/>
            </p:nvSpPr>
            <p:spPr>
              <a:xfrm>
                <a:off x="5761832" y="1332122"/>
                <a:ext cx="3382168" cy="3693319"/>
              </a:xfrm>
              <a:prstGeom prst="rect">
                <a:avLst/>
              </a:prstGeom>
              <a:blipFill rotWithShape="0">
                <a:blip r:embed="rId4"/>
                <a:stretch>
                  <a:fillRect l="-1441" t="-992" r="-1622" b="-1818"/>
                </a:stretch>
              </a:blipFill>
            </p:spPr>
            <p:txBody>
              <a:bodyPr/>
              <a:lstStyle/>
              <a:p>
                <a:r>
                  <a:rPr lang="en-US">
                    <a:noFill/>
                  </a:rPr>
                  <a:t> </a:t>
                </a:r>
              </a:p>
            </p:txBody>
          </p:sp>
        </mc:Fallback>
      </mc:AlternateContent>
      <p:sp>
        <p:nvSpPr>
          <p:cNvPr id="6" name="TextBox 5"/>
          <p:cNvSpPr txBox="1"/>
          <p:nvPr/>
        </p:nvSpPr>
        <p:spPr>
          <a:xfrm>
            <a:off x="1167891" y="5634872"/>
            <a:ext cx="4064509" cy="923330"/>
          </a:xfrm>
          <a:prstGeom prst="rect">
            <a:avLst/>
          </a:prstGeom>
          <a:noFill/>
        </p:spPr>
        <p:txBody>
          <a:bodyPr wrap="square" rtlCol="0">
            <a:spAutoFit/>
          </a:bodyPr>
          <a:lstStyle/>
          <a:p>
            <a:pPr marL="342900" indent="-342900">
              <a:buAutoNum type="arabicPeriod"/>
            </a:pPr>
            <a:r>
              <a:rPr lang="en-GB" dirty="0"/>
              <a:t>PROPOSE</a:t>
            </a:r>
          </a:p>
          <a:p>
            <a:pPr marL="342900" indent="-342900">
              <a:buAutoNum type="arabicPeriod"/>
            </a:pPr>
            <a:r>
              <a:rPr lang="en-GB" dirty="0"/>
              <a:t>MOVE OR STAY (“acceptance”)</a:t>
            </a:r>
          </a:p>
          <a:p>
            <a:pPr marL="342900" indent="-342900">
              <a:buAutoNum type="arabicPeriod"/>
            </a:pPr>
            <a:r>
              <a:rPr lang="en-GB" dirty="0"/>
              <a:t>SAVE LOCATION</a:t>
            </a:r>
          </a:p>
        </p:txBody>
      </p:sp>
      <p:sp>
        <p:nvSpPr>
          <p:cNvPr id="7" name="Oval 6"/>
          <p:cNvSpPr/>
          <p:nvPr/>
        </p:nvSpPr>
        <p:spPr>
          <a:xfrm>
            <a:off x="2992727" y="3249181"/>
            <a:ext cx="144000" cy="1440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Isosceles Triangle 8"/>
          <p:cNvSpPr/>
          <p:nvPr/>
        </p:nvSpPr>
        <p:spPr>
          <a:xfrm rot="10800000">
            <a:off x="3208660" y="2658534"/>
            <a:ext cx="249801" cy="220133"/>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Isosceles Triangle 9"/>
          <p:cNvSpPr/>
          <p:nvPr/>
        </p:nvSpPr>
        <p:spPr>
          <a:xfrm rot="10800000">
            <a:off x="2730054" y="3173048"/>
            <a:ext cx="249801" cy="220133"/>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Rectangle 10"/>
          <p:cNvSpPr/>
          <p:nvPr/>
        </p:nvSpPr>
        <p:spPr>
          <a:xfrm>
            <a:off x="3348390" y="4902200"/>
            <a:ext cx="97539" cy="931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Rectangle 11"/>
          <p:cNvSpPr/>
          <p:nvPr/>
        </p:nvSpPr>
        <p:spPr>
          <a:xfrm>
            <a:off x="3348384" y="4758255"/>
            <a:ext cx="97539" cy="931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3" name="Content Placeholder 2"/>
              <p:cNvSpPr txBox="1">
                <a:spLocks/>
              </p:cNvSpPr>
              <p:nvPr/>
            </p:nvSpPr>
            <p:spPr>
              <a:xfrm>
                <a:off x="3064727" y="5366835"/>
                <a:ext cx="325120" cy="411982"/>
              </a:xfrm>
              <a:prstGeom prst="rect">
                <a:avLst/>
              </a:prstGeom>
              <a:solidFill>
                <a:schemeClr val="bg1"/>
              </a:solidFill>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
                    </m:oMathParaPr>
                    <m:oMath xmlns:m="http://schemas.openxmlformats.org/officeDocument/2006/math">
                      <m:r>
                        <a:rPr lang="en-US" sz="2400" i="1" smtClean="0">
                          <a:latin typeface="Cambria Math" charset="0"/>
                          <a:ea typeface="Cambria Math" charset="0"/>
                          <a:cs typeface="Cambria Math" charset="0"/>
                        </a:rPr>
                        <m:t>𝜃</m:t>
                      </m:r>
                    </m:oMath>
                  </m:oMathPara>
                </a14:m>
                <a:endParaRPr lang="en-US" sz="2400" dirty="0"/>
              </a:p>
            </p:txBody>
          </p:sp>
        </mc:Choice>
        <mc:Fallback xmlns="">
          <p:sp>
            <p:nvSpPr>
              <p:cNvPr id="13" name="Content Placeholder 2"/>
              <p:cNvSpPr txBox="1">
                <a:spLocks noRot="1" noChangeAspect="1" noMove="1" noResize="1" noEditPoints="1" noAdjustHandles="1" noChangeArrowheads="1" noChangeShapeType="1" noTextEdit="1"/>
              </p:cNvSpPr>
              <p:nvPr/>
            </p:nvSpPr>
            <p:spPr>
              <a:xfrm>
                <a:off x="3064727" y="5366835"/>
                <a:ext cx="325120" cy="411982"/>
              </a:xfrm>
              <a:prstGeom prst="rect">
                <a:avLst/>
              </a:prstGeom>
              <a:blipFill rotWithShape="0">
                <a:blip r:embed="rId5"/>
                <a:stretch>
                  <a:fillRect l="-13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p:cNvSpPr txBox="1">
                <a:spLocks/>
              </p:cNvSpPr>
              <p:nvPr/>
            </p:nvSpPr>
            <p:spPr>
              <a:xfrm rot="16200000">
                <a:off x="-192205" y="3114911"/>
                <a:ext cx="738889" cy="336406"/>
              </a:xfrm>
              <a:prstGeom prst="rect">
                <a:avLst/>
              </a:prstGeom>
              <a:solidFill>
                <a:schemeClr val="bg1"/>
              </a:solidFill>
            </p:spPr>
            <p:txBody>
              <a:bodyPr vert="horz" lIns="91440" tIns="45720" rIns="91440" bIns="45720" rtlCol="0">
                <a:normAutofit fontScale="7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Group"/>
                    </m:oMathParaPr>
                    <m:oMath xmlns:m="http://schemas.openxmlformats.org/officeDocument/2006/math">
                      <m:r>
                        <a:rPr lang="en-US" sz="2000" b="0" i="1" smtClean="0">
                          <a:latin typeface="Cambria Math" charset="0"/>
                          <a:ea typeface="Cambria Math" charset="0"/>
                          <a:cs typeface="Cambria Math" charset="0"/>
                        </a:rPr>
                        <m:t>𝑓</m:t>
                      </m:r>
                      <m:d>
                        <m:dPr>
                          <m:ctrlPr>
                            <a:rPr lang="en-US" sz="2000" b="0" i="1" smtClean="0">
                              <a:latin typeface="Cambria Math" panose="02040503050406030204" pitchFamily="18" charset="0"/>
                              <a:ea typeface="Cambria Math" charset="0"/>
                              <a:cs typeface="Cambria Math" charset="0"/>
                            </a:rPr>
                          </m:ctrlPr>
                        </m:dPr>
                        <m:e>
                          <m:r>
                            <a:rPr lang="en-US" sz="2000" b="0" i="1" smtClean="0">
                              <a:latin typeface="Cambria Math" charset="0"/>
                              <a:ea typeface="Cambria Math" charset="0"/>
                              <a:cs typeface="Cambria Math" charset="0"/>
                            </a:rPr>
                            <m:t>𝜃</m:t>
                          </m:r>
                        </m:e>
                      </m:d>
                    </m:oMath>
                  </m:oMathPara>
                </a14:m>
                <a:endParaRPr lang="en-US" sz="2000" b="0" dirty="0">
                  <a:ea typeface="Cambria Math" charset="0"/>
                  <a:cs typeface="Cambria Math" charset="0"/>
                </a:endParaRPr>
              </a:p>
              <a:p>
                <a:pPr marL="0" indent="0" algn="ctr" defTabSz="914400">
                  <a:spcBef>
                    <a:spcPts val="0"/>
                  </a:spcBef>
                  <a:buFontTx/>
                  <a:buNone/>
                </a:pPr>
                <a:endParaRPr lang="en-US" sz="2400" dirty="0"/>
              </a:p>
            </p:txBody>
          </p:sp>
        </mc:Choice>
        <mc:Fallback xmlns="">
          <p:sp>
            <p:nvSpPr>
              <p:cNvPr id="14" name="Content Placeholder 2"/>
              <p:cNvSpPr txBox="1">
                <a:spLocks noRot="1" noChangeAspect="1" noMove="1" noResize="1" noEditPoints="1" noAdjustHandles="1" noChangeArrowheads="1" noChangeShapeType="1" noTextEdit="1"/>
              </p:cNvSpPr>
              <p:nvPr/>
            </p:nvSpPr>
            <p:spPr>
              <a:xfrm rot="16200000">
                <a:off x="-192205" y="3114911"/>
                <a:ext cx="738889" cy="336406"/>
              </a:xfrm>
              <a:prstGeom prst="rect">
                <a:avLst/>
              </a:prstGeom>
              <a:blipFill rotWithShape="0">
                <a:blip r:embed="rId6"/>
                <a:stretch>
                  <a:fillRect r="-10714"/>
                </a:stretch>
              </a:blipFill>
            </p:spPr>
            <p:txBody>
              <a:bodyPr/>
              <a:lstStyle/>
              <a:p>
                <a:r>
                  <a:rPr lang="en-US">
                    <a:noFill/>
                  </a:rPr>
                  <a:t> </a:t>
                </a:r>
              </a:p>
            </p:txBody>
          </p:sp>
        </mc:Fallback>
      </mc:AlternateContent>
    </p:spTree>
    <p:extLst>
      <p:ext uri="{BB962C8B-B14F-4D97-AF65-F5344CB8AC3E}">
        <p14:creationId xmlns:p14="http://schemas.microsoft.com/office/powerpoint/2010/main" val="364271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2"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1" nodeType="clickEffect">
                                  <p:stCondLst>
                                    <p:cond delay="0"/>
                                  </p:stCondLst>
                                  <p:childTnLst>
                                    <p:animMotion origin="layout" path="M 0 0 L 0.02969 -0.08264 " pathEditMode="relative" ptsTypes="AA">
                                      <p:cBhvr>
                                        <p:cTn id="38" dur="2000" fill="hold"/>
                                        <p:tgtEl>
                                          <p:spTgt spid="7"/>
                                        </p:tgtEl>
                                        <p:attrNameLst>
                                          <p:attrName>ppt_x</p:attrName>
                                          <p:attrName>ppt_y</p:attrName>
                                        </p:attrNameLst>
                                      </p:cBhvr>
                                    </p:animMotion>
                                  </p:childTnLst>
                                </p:cTn>
                              </p:par>
                              <p:par>
                                <p:cTn id="39" presetID="10" presetClass="exit" presetSubtype="0" fill="hold" grpId="1" nodeType="withEffect">
                                  <p:stCondLst>
                                    <p:cond delay="0"/>
                                  </p:stCondLst>
                                  <p:childTnLst>
                                    <p:animEffect transition="out" filter="fade">
                                      <p:cBhvr>
                                        <p:cTn id="40" dur="500"/>
                                        <p:tgtEl>
                                          <p:spTgt spid="9"/>
                                        </p:tgtEl>
                                      </p:cBhvr>
                                    </p:animEffect>
                                    <p:set>
                                      <p:cBhvr>
                                        <p:cTn id="41" dur="1" fill="hold">
                                          <p:stCondLst>
                                            <p:cond delay="499"/>
                                          </p:stCondLst>
                                        </p:cTn>
                                        <p:tgtEl>
                                          <p:spTgt spid="9"/>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1"/>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0" presetClass="path" presetSubtype="0" accel="50000" decel="50000" fill="hold" grpId="2" nodeType="clickEffect">
                                  <p:stCondLst>
                                    <p:cond delay="0"/>
                                  </p:stCondLst>
                                  <p:childTnLst>
                                    <p:animMotion origin="layout" path="M 0.02968 -0.08264 C 0.02968 -0.08241 0.02795 -0.12384 0.02777 -0.12338 C 0.0276 -0.12292 0.02968 -0.08264 0.02968 -0.08241 Z " pathEditMode="relative" rAng="0" ptsTypes="aaa">
                                      <p:cBhvr>
                                        <p:cTn id="53" dur="2000" fill="hold"/>
                                        <p:tgtEl>
                                          <p:spTgt spid="7"/>
                                        </p:tgtEl>
                                        <p:attrNameLst>
                                          <p:attrName>ppt_x</p:attrName>
                                          <p:attrName>ppt_y</p:attrName>
                                        </p:attrNameLst>
                                      </p:cBhvr>
                                      <p:rCtr x="-104" y="-2060"/>
                                    </p:animMotion>
                                  </p:childTnLst>
                                </p:cTn>
                              </p:par>
                            </p:childTnLst>
                          </p:cTn>
                        </p:par>
                        <p:par>
                          <p:cTn id="54" fill="hold">
                            <p:stCondLst>
                              <p:cond delay="2000"/>
                            </p:stCondLst>
                            <p:childTnLst>
                              <p:par>
                                <p:cTn id="55" presetID="10" presetClass="exit" presetSubtype="0" fill="hold" grpId="1" nodeType="afterEffect">
                                  <p:stCondLst>
                                    <p:cond delay="0"/>
                                  </p:stCondLst>
                                  <p:childTnLst>
                                    <p:animEffect transition="out" filter="fade">
                                      <p:cBhvr>
                                        <p:cTn id="56" dur="500"/>
                                        <p:tgtEl>
                                          <p:spTgt spid="10"/>
                                        </p:tgtEl>
                                      </p:cBhvr>
                                    </p:animEffect>
                                    <p:set>
                                      <p:cBhvr>
                                        <p:cTn id="57" dur="1" fill="hold">
                                          <p:stCondLst>
                                            <p:cond delay="499"/>
                                          </p:stCondLst>
                                        </p:cTn>
                                        <p:tgtEl>
                                          <p:spTgt spid="10"/>
                                        </p:tgtEl>
                                        <p:attrNameLst>
                                          <p:attrName>style.visibility</p:attrName>
                                        </p:attrNameLst>
                                      </p:cBhvr>
                                      <p:to>
                                        <p:strVal val="hidden"/>
                                      </p:to>
                                    </p:set>
                                  </p:childTnLst>
                                </p:cTn>
                              </p:par>
                              <p:par>
                                <p:cTn id="58" presetID="1" presetClass="entr" presetSubtype="0" fill="hold" grpId="0" nodeType="withEffect">
                                  <p:stCondLst>
                                    <p:cond delay="0"/>
                                  </p:stCondLst>
                                  <p:childTnLst>
                                    <p:set>
                                      <p:cBhvr>
                                        <p:cTn id="5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9" grpId="1" animBg="1"/>
      <p:bldP spid="9" grpId="2" animBg="1"/>
      <p:bldP spid="10" grpId="0" animBg="1"/>
      <p:bldP spid="10" grpId="1" animBg="1"/>
      <p:bldP spid="11"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MCMC algorithm</a:t>
            </a:r>
          </a:p>
        </p:txBody>
      </p:sp>
      <p:pic>
        <p:nvPicPr>
          <p:cNvPr id="4" name="Picture 3" descr="MCMC_curv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32122"/>
            <a:ext cx="5761832" cy="4325549"/>
          </a:xfrm>
          <a:prstGeom prst="rect">
            <a:avLst/>
          </a:prstGeom>
        </p:spPr>
      </p:pic>
      <mc:AlternateContent xmlns:mc="http://schemas.openxmlformats.org/markup-compatibility/2006">
        <mc:Choice xmlns:a14="http://schemas.microsoft.com/office/drawing/2010/main" Requires="a14">
          <p:sp>
            <p:nvSpPr>
              <p:cNvPr id="5" name="TextBox 4"/>
              <p:cNvSpPr txBox="1"/>
              <p:nvPr/>
            </p:nvSpPr>
            <p:spPr>
              <a:xfrm>
                <a:off x="5761832" y="1332122"/>
                <a:ext cx="3382168" cy="4650184"/>
              </a:xfrm>
              <a:prstGeom prst="rect">
                <a:avLst/>
              </a:prstGeom>
              <a:noFill/>
            </p:spPr>
            <p:txBody>
              <a:bodyPr wrap="square" rtlCol="0">
                <a:spAutoFit/>
              </a:bodyPr>
              <a:lstStyle/>
              <a:p>
                <a:r>
                  <a:rPr lang="en-GB" dirty="0"/>
                  <a:t>Choose a starting point, </a:t>
                </a:r>
                <a14:m>
                  <m:oMath xmlns:m="http://schemas.openxmlformats.org/officeDocument/2006/math">
                    <m:r>
                      <a:rPr lang="en-US" i="1">
                        <a:latin typeface="Cambria Math" charset="0"/>
                        <a:ea typeface="Cambria Math" charset="0"/>
                        <a:cs typeface="Cambria Math" charset="0"/>
                        <a:sym typeface="Wingdings"/>
                      </a:rPr>
                      <m:t>𝜃</m:t>
                    </m:r>
                    <m:r>
                      <a:rPr lang="en-US" i="1">
                        <a:latin typeface="Cambria Math" charset="0"/>
                        <a:ea typeface="Cambria Math" charset="0"/>
                        <a:cs typeface="Cambria Math" charset="0"/>
                        <a:sym typeface="Wingdings"/>
                      </a:rPr>
                      <m:t>=</m:t>
                    </m:r>
                    <m:sSub>
                      <m:sSubPr>
                        <m:ctrlPr>
                          <a:rPr lang="en-US" i="1">
                            <a:latin typeface="Cambria Math" panose="02040503050406030204" pitchFamily="18" charset="0"/>
                            <a:ea typeface="Cambria Math" charset="0"/>
                            <a:cs typeface="Cambria Math" charset="0"/>
                            <a:sym typeface="Wingdings"/>
                          </a:rPr>
                        </m:ctrlPr>
                      </m:sSubPr>
                      <m:e>
                        <m:r>
                          <a:rPr lang="en-US" i="1">
                            <a:latin typeface="Cambria Math" charset="0"/>
                            <a:ea typeface="Cambria Math" charset="0"/>
                            <a:cs typeface="Cambria Math" charset="0"/>
                            <a:sym typeface="Wingdings"/>
                          </a:rPr>
                          <m:t>𝜃</m:t>
                        </m:r>
                      </m:e>
                      <m:sub>
                        <m:r>
                          <a:rPr lang="en-US" i="1">
                            <a:latin typeface="Cambria Math" charset="0"/>
                            <a:ea typeface="Cambria Math" charset="0"/>
                            <a:cs typeface="Cambria Math" charset="0"/>
                            <a:sym typeface="Wingdings"/>
                          </a:rPr>
                          <m:t>0</m:t>
                        </m:r>
                      </m:sub>
                    </m:sSub>
                  </m:oMath>
                </a14:m>
                <a:endParaRPr lang="en-GB" i="1" dirty="0"/>
              </a:p>
              <a:p>
                <a:endParaRPr lang="en-GB" i="1" dirty="0"/>
              </a:p>
              <a:p>
                <a:endParaRPr lang="en-GB" dirty="0"/>
              </a:p>
              <a:p>
                <a:r>
                  <a:rPr lang="en-GB" i="1" dirty="0"/>
                  <a:t>PROPOSE</a:t>
                </a:r>
              </a:p>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i="1">
                              <a:latin typeface="Cambria Math" charset="0"/>
                              <a:ea typeface="Cambria Math" charset="0"/>
                              <a:cs typeface="Cambria Math" charset="0"/>
                              <a:sym typeface="Wingdings"/>
                            </a:rPr>
                            <m:t>𝜃</m:t>
                          </m:r>
                        </m:e>
                        <m:sup>
                          <m:r>
                            <a:rPr lang="en-US" b="0" i="1" smtClean="0">
                              <a:latin typeface="Cambria Math" charset="0"/>
                            </a:rPr>
                            <m:t>′</m:t>
                          </m:r>
                        </m:sup>
                      </m:sSup>
                      <m:r>
                        <a:rPr lang="en-US" b="0" i="1" smtClean="0">
                          <a:latin typeface="Cambria Math" charset="0"/>
                        </a:rPr>
                        <m:t>=</m:t>
                      </m:r>
                      <m:r>
                        <a:rPr lang="en-US" i="1">
                          <a:latin typeface="Cambria Math" charset="0"/>
                          <a:ea typeface="Cambria Math" charset="0"/>
                          <a:cs typeface="Cambria Math" charset="0"/>
                          <a:sym typeface="Wingdings"/>
                        </a:rPr>
                        <m:t>𝜃</m:t>
                      </m:r>
                      <m:r>
                        <a:rPr lang="en-US" b="0" i="1" smtClean="0">
                          <a:latin typeface="Cambria Math" charset="0"/>
                        </a:rPr>
                        <m:t>+</m:t>
                      </m:r>
                      <m:r>
                        <a:rPr lang="en-US" b="0" i="1" smtClean="0">
                          <a:latin typeface="Cambria Math" charset="0"/>
                          <a:ea typeface="Cambria Math" charset="0"/>
                          <a:cs typeface="Cambria Math" charset="0"/>
                        </a:rPr>
                        <m:t>𝜀</m:t>
                      </m:r>
                      <m:r>
                        <a:rPr lang="en-US" b="0" i="1" smtClean="0">
                          <a:latin typeface="Cambria Math" charset="0"/>
                          <a:ea typeface="Cambria Math" charset="0"/>
                          <a:cs typeface="Cambria Math" charset="0"/>
                        </a:rPr>
                        <m:t> | </m:t>
                      </m:r>
                      <m:r>
                        <a:rPr lang="en-US" b="0" i="1" smtClean="0">
                          <a:latin typeface="Cambria Math" charset="0"/>
                          <a:ea typeface="Cambria Math" charset="0"/>
                          <a:cs typeface="Cambria Math" charset="0"/>
                        </a:rPr>
                        <m:t>𝜀</m:t>
                      </m:r>
                      <m:r>
                        <a:rPr lang="en-US" b="0" i="1" smtClean="0">
                          <a:latin typeface="Cambria Math" charset="0"/>
                          <a:ea typeface="Cambria Math" charset="0"/>
                          <a:cs typeface="Cambria Math" charset="0"/>
                        </a:rPr>
                        <m:t> ~ </m:t>
                      </m:r>
                      <m:r>
                        <a:rPr lang="en-US" b="0" i="1" smtClean="0">
                          <a:latin typeface="Cambria Math" charset="0"/>
                          <a:ea typeface="Cambria Math" charset="0"/>
                          <a:cs typeface="Cambria Math" charset="0"/>
                        </a:rPr>
                        <m:t>𝑄</m:t>
                      </m:r>
                    </m:oMath>
                  </m:oMathPara>
                </a14:m>
                <a:endParaRPr lang="en-GB" sz="2000" dirty="0">
                  <a:latin typeface="+mj-lt"/>
                  <a:cs typeface="Symbol" charset="2"/>
                </a:endParaRPr>
              </a:p>
              <a:p>
                <a:endParaRPr lang="en-GB" dirty="0"/>
              </a:p>
              <a:p>
                <a:r>
                  <a:rPr lang="en-GB" i="1" dirty="0"/>
                  <a:t>MOVE OR STAY</a:t>
                </a:r>
              </a:p>
              <a:p>
                <a:endParaRPr lang="en-GB" dirty="0"/>
              </a:p>
              <a:p>
                <a:pPr/>
                <a14:m>
                  <m:oMathPara xmlns:m="http://schemas.openxmlformats.org/officeDocument/2006/math">
                    <m:oMathParaPr>
                      <m:jc m:val="centerGroup"/>
                    </m:oMathParaPr>
                    <m:oMath xmlns:m="http://schemas.openxmlformats.org/officeDocument/2006/math">
                      <m:r>
                        <a:rPr lang="en-US" i="1">
                          <a:latin typeface="Cambria Math" charset="0"/>
                          <a:ea typeface="Cambria Math" charset="0"/>
                          <a:cs typeface="Cambria Math" charset="0"/>
                          <a:sym typeface="Wingdings"/>
                        </a:rPr>
                        <m:t>𝜃</m:t>
                      </m:r>
                      <m:r>
                        <a:rPr lang="is-IS" b="0" i="1" smtClean="0">
                          <a:latin typeface="Cambria Math" charset="0"/>
                          <a:ea typeface="Cambria Math" charset="0"/>
                          <a:cs typeface="Cambria Math" charset="0"/>
                          <a:sym typeface="Wingdings"/>
                        </a:rPr>
                        <m:t>→</m:t>
                      </m:r>
                      <m:d>
                        <m:dPr>
                          <m:begChr m:val="{"/>
                          <m:endChr m:val=""/>
                          <m:ctrlPr>
                            <a:rPr lang="is-IS" b="0" i="1" smtClean="0">
                              <a:latin typeface="Cambria Math" panose="02040503050406030204" pitchFamily="18" charset="0"/>
                              <a:ea typeface="Cambria Math" charset="0"/>
                              <a:cs typeface="Cambria Math" charset="0"/>
                              <a:sym typeface="Wingdings"/>
                            </a:rPr>
                          </m:ctrlPr>
                        </m:dPr>
                        <m:e>
                          <m:m>
                            <m:mPr>
                              <m:mcs>
                                <m:mc>
                                  <m:mcPr>
                                    <m:count m:val="3"/>
                                    <m:mcJc m:val="center"/>
                                  </m:mcPr>
                                </m:mc>
                              </m:mcs>
                              <m:ctrlPr>
                                <a:rPr lang="uk-UA" b="0" i="1" smtClean="0">
                                  <a:latin typeface="Cambria Math" panose="02040503050406030204" pitchFamily="18" charset="0"/>
                                  <a:ea typeface="Cambria Math" charset="0"/>
                                  <a:cs typeface="Cambria Math" charset="0"/>
                                  <a:sym typeface="Wingdings"/>
                                </a:rPr>
                              </m:ctrlPr>
                            </m:mPr>
                            <m:mr>
                              <m:e>
                                <m:r>
                                  <a:rPr lang="en-US" i="1">
                                    <a:latin typeface="Cambria Math" charset="0"/>
                                    <a:ea typeface="Cambria Math" charset="0"/>
                                    <a:cs typeface="Cambria Math" charset="0"/>
                                    <a:sym typeface="Wingdings"/>
                                  </a:rPr>
                                  <m:t>𝜃</m:t>
                                </m:r>
                                <m:r>
                                  <m:rPr>
                                    <m:brk m:alnAt="7"/>
                                  </m:rPr>
                                  <a:rPr lang="en-US" b="0" i="1" smtClean="0">
                                    <a:latin typeface="Cambria Math" charset="0"/>
                                    <a:ea typeface="Cambria Math" charset="0"/>
                                    <a:cs typeface="Cambria Math" charset="0"/>
                                    <a:sym typeface="Wingdings"/>
                                  </a:rPr>
                                  <m:t>′</m:t>
                                </m:r>
                              </m:e>
                              <m:e>
                                <m:r>
                                  <m:rPr>
                                    <m:sty m:val="p"/>
                                  </m:rPr>
                                  <a:rPr lang="en-US" b="0" i="0" smtClean="0">
                                    <a:latin typeface="Cambria Math" charset="0"/>
                                    <a:ea typeface="Cambria Math" charset="0"/>
                                    <a:cs typeface="Cambria Math" charset="0"/>
                                    <a:sym typeface="Wingdings"/>
                                  </a:rPr>
                                  <m:t>Pr</m:t>
                                </m:r>
                                <m:r>
                                  <a:rPr lang="en-US" b="0" i="1" smtClean="0">
                                    <a:latin typeface="Cambria Math" charset="0"/>
                                    <a:ea typeface="Cambria Math" charset="0"/>
                                    <a:cs typeface="Cambria Math" charset="0"/>
                                    <a:sym typeface="Wingdings"/>
                                  </a:rPr>
                                  <m:t>⁡(</m:t>
                                </m:r>
                                <m:r>
                                  <a:rPr lang="en-US" b="0" i="1" smtClean="0">
                                    <a:latin typeface="Cambria Math" charset="0"/>
                                    <a:ea typeface="Cambria Math" charset="0"/>
                                    <a:cs typeface="Cambria Math" charset="0"/>
                                    <a:sym typeface="Wingdings"/>
                                  </a:rPr>
                                  <m:t>𝑎</m:t>
                                </m:r>
                                <m:r>
                                  <a:rPr lang="en-US" b="0" i="1" smtClean="0">
                                    <a:latin typeface="Cambria Math" charset="0"/>
                                    <a:ea typeface="Cambria Math" charset="0"/>
                                    <a:cs typeface="Cambria Math" charset="0"/>
                                    <a:sym typeface="Wingdings"/>
                                  </a:rPr>
                                  <m:t>)</m:t>
                                </m:r>
                              </m:e>
                              <m:e>
                                <m:r>
                                  <a:rPr lang="en-US" b="0" i="1" smtClean="0">
                                    <a:latin typeface="Cambria Math" charset="0"/>
                                    <a:ea typeface="Cambria Math" charset="0"/>
                                    <a:cs typeface="Cambria Math" charset="0"/>
                                    <a:sym typeface="Wingdings"/>
                                  </a:rPr>
                                  <m:t>𝐴𝑐𝑐𝑒𝑝𝑡</m:t>
                                </m:r>
                              </m:e>
                            </m:mr>
                            <m:mr>
                              <m:e>
                                <m:r>
                                  <a:rPr lang="en-US" i="1">
                                    <a:latin typeface="Cambria Math" charset="0"/>
                                    <a:ea typeface="Cambria Math" charset="0"/>
                                    <a:cs typeface="Cambria Math" charset="0"/>
                                    <a:sym typeface="Wingdings"/>
                                  </a:rPr>
                                  <m:t>𝜃</m:t>
                                </m:r>
                              </m:e>
                              <m:e>
                                <m:r>
                                  <m:rPr>
                                    <m:sty m:val="p"/>
                                  </m:rPr>
                                  <a:rPr lang="en-US" b="0" i="0" smtClean="0">
                                    <a:latin typeface="Cambria Math" charset="0"/>
                                    <a:ea typeface="Cambria Math" charset="0"/>
                                    <a:cs typeface="Cambria Math" charset="0"/>
                                    <a:sym typeface="Wingdings"/>
                                  </a:rPr>
                                  <m:t>Pr</m:t>
                                </m:r>
                                <m:r>
                                  <a:rPr lang="en-US" b="0" i="1" smtClean="0">
                                    <a:latin typeface="Cambria Math" charset="0"/>
                                    <a:ea typeface="Cambria Math" charset="0"/>
                                    <a:cs typeface="Cambria Math" charset="0"/>
                                    <a:sym typeface="Wingdings"/>
                                  </a:rPr>
                                  <m:t>⁡(1−</m:t>
                                </m:r>
                                <m:r>
                                  <a:rPr lang="en-US" b="0" i="1" smtClean="0">
                                    <a:latin typeface="Cambria Math" charset="0"/>
                                    <a:ea typeface="Cambria Math" charset="0"/>
                                    <a:cs typeface="Cambria Math" charset="0"/>
                                    <a:sym typeface="Wingdings"/>
                                  </a:rPr>
                                  <m:t>𝑎</m:t>
                                </m:r>
                                <m:r>
                                  <a:rPr lang="en-US" b="0" i="1" smtClean="0">
                                    <a:latin typeface="Cambria Math" charset="0"/>
                                    <a:ea typeface="Cambria Math" charset="0"/>
                                    <a:cs typeface="Cambria Math" charset="0"/>
                                    <a:sym typeface="Wingdings"/>
                                  </a:rPr>
                                  <m:t>)</m:t>
                                </m:r>
                              </m:e>
                              <m:e>
                                <m:r>
                                  <a:rPr lang="en-US" b="0" i="1" smtClean="0">
                                    <a:latin typeface="Cambria Math" charset="0"/>
                                    <a:ea typeface="Cambria Math" charset="0"/>
                                    <a:cs typeface="Cambria Math" charset="0"/>
                                    <a:sym typeface="Wingdings"/>
                                  </a:rPr>
                                  <m:t>𝑅𝑒𝑗𝑒𝑐𝑡</m:t>
                                </m:r>
                              </m:e>
                            </m:mr>
                          </m:m>
                        </m:e>
                      </m:d>
                    </m:oMath>
                  </m:oMathPara>
                </a14:m>
                <a:endParaRPr lang="en-US" i="1" dirty="0">
                  <a:latin typeface="Cambria Math" charset="0"/>
                  <a:sym typeface="Wingdings"/>
                </a:endParaRPr>
              </a:p>
              <a:p>
                <a:endParaRPr lang="en-US" b="0" i="1" dirty="0">
                  <a:latin typeface="Cambria Math" charset="0"/>
                  <a:sym typeface="Wingdings"/>
                </a:endParaRPr>
              </a:p>
              <a:p>
                <a:pPr/>
                <a14:m>
                  <m:oMathPara xmlns:m="http://schemas.openxmlformats.org/officeDocument/2006/math">
                    <m:oMathParaPr>
                      <m:jc m:val="centerGroup"/>
                    </m:oMathParaPr>
                    <m:oMath xmlns:m="http://schemas.openxmlformats.org/officeDocument/2006/math">
                      <m:r>
                        <a:rPr lang="en-US" b="0" i="1" smtClean="0">
                          <a:latin typeface="Cambria Math" charset="0"/>
                          <a:sym typeface="Wingdings"/>
                        </a:rPr>
                        <m:t>𝑎</m:t>
                      </m:r>
                      <m:r>
                        <a:rPr lang="en-US" i="1">
                          <a:latin typeface="Cambria Math" charset="0"/>
                          <a:sym typeface="Wingdings"/>
                        </a:rPr>
                        <m:t>=</m:t>
                      </m:r>
                      <m:func>
                        <m:funcPr>
                          <m:ctrlPr>
                            <a:rPr lang="en-US" i="1">
                              <a:latin typeface="Cambria Math" panose="02040503050406030204" pitchFamily="18" charset="0"/>
                              <a:sym typeface="Wingdings"/>
                            </a:rPr>
                          </m:ctrlPr>
                        </m:funcPr>
                        <m:fName>
                          <m:r>
                            <m:rPr>
                              <m:sty m:val="p"/>
                            </m:rPr>
                            <a:rPr lang="en-US">
                              <a:latin typeface="Cambria Math" charset="0"/>
                              <a:sym typeface="Wingdings"/>
                            </a:rPr>
                            <m:t>m</m:t>
                          </m:r>
                          <m:r>
                            <m:rPr>
                              <m:sty m:val="p"/>
                            </m:rPr>
                            <a:rPr lang="en-US" b="0" i="0" smtClean="0">
                              <a:latin typeface="Cambria Math" charset="0"/>
                              <a:sym typeface="Wingdings"/>
                            </a:rPr>
                            <m:t>in</m:t>
                          </m:r>
                        </m:fName>
                        <m:e>
                          <m:d>
                            <m:dPr>
                              <m:ctrlPr>
                                <a:rPr lang="en-US" i="1">
                                  <a:latin typeface="Cambria Math" panose="02040503050406030204" pitchFamily="18" charset="0"/>
                                  <a:sym typeface="Wingdings"/>
                                </a:rPr>
                              </m:ctrlPr>
                            </m:dPr>
                            <m:e>
                              <m:r>
                                <a:rPr lang="en-US" i="1">
                                  <a:latin typeface="Cambria Math" charset="0"/>
                                  <a:sym typeface="Wingdings"/>
                                </a:rPr>
                                <m:t>1,</m:t>
                              </m:r>
                              <m:f>
                                <m:fPr>
                                  <m:ctrlPr>
                                    <a:rPr lang="en-US" i="1">
                                      <a:latin typeface="Cambria Math" panose="02040503050406030204" pitchFamily="18" charset="0"/>
                                      <a:sym typeface="Wingdings"/>
                                    </a:rPr>
                                  </m:ctrlPr>
                                </m:fPr>
                                <m:num>
                                  <m:r>
                                    <a:rPr lang="en-US" i="1">
                                      <a:latin typeface="Cambria Math" charset="0"/>
                                      <a:sym typeface="Wingdings"/>
                                    </a:rPr>
                                    <m:t>𝑓</m:t>
                                  </m:r>
                                  <m:d>
                                    <m:dPr>
                                      <m:ctrlPr>
                                        <a:rPr lang="en-US" i="1">
                                          <a:latin typeface="Cambria Math" panose="02040503050406030204" pitchFamily="18" charset="0"/>
                                          <a:sym typeface="Wingdings"/>
                                        </a:rPr>
                                      </m:ctrlPr>
                                    </m:dPr>
                                    <m:e>
                                      <m:sSup>
                                        <m:sSupPr>
                                          <m:ctrlPr>
                                            <a:rPr lang="en-US" i="1">
                                              <a:latin typeface="Cambria Math" panose="02040503050406030204" pitchFamily="18" charset="0"/>
                                              <a:sym typeface="Wingdings"/>
                                            </a:rPr>
                                          </m:ctrlPr>
                                        </m:sSupPr>
                                        <m:e>
                                          <m:r>
                                            <a:rPr lang="en-US" i="1">
                                              <a:latin typeface="Cambria Math" charset="0"/>
                                              <a:ea typeface="Cambria Math" charset="0"/>
                                              <a:cs typeface="Cambria Math" charset="0"/>
                                              <a:sym typeface="Wingdings"/>
                                            </a:rPr>
                                            <m:t>𝜃</m:t>
                                          </m:r>
                                        </m:e>
                                        <m:sup>
                                          <m:r>
                                            <a:rPr lang="en-US" i="1">
                                              <a:latin typeface="Cambria Math" charset="0"/>
                                              <a:sym typeface="Wingdings"/>
                                            </a:rPr>
                                            <m:t>′</m:t>
                                          </m:r>
                                        </m:sup>
                                      </m:sSup>
                                    </m:e>
                                  </m:d>
                                </m:num>
                                <m:den>
                                  <m:r>
                                    <a:rPr lang="en-US" i="1">
                                      <a:latin typeface="Cambria Math" charset="0"/>
                                      <a:sym typeface="Wingdings"/>
                                    </a:rPr>
                                    <m:t>𝑓</m:t>
                                  </m:r>
                                  <m:d>
                                    <m:dPr>
                                      <m:ctrlPr>
                                        <a:rPr lang="en-US" i="1">
                                          <a:latin typeface="Cambria Math" panose="02040503050406030204" pitchFamily="18" charset="0"/>
                                          <a:sym typeface="Wingdings"/>
                                        </a:rPr>
                                      </m:ctrlPr>
                                    </m:dPr>
                                    <m:e>
                                      <m:r>
                                        <a:rPr lang="en-US" i="1">
                                          <a:latin typeface="Cambria Math" charset="0"/>
                                          <a:ea typeface="Cambria Math" charset="0"/>
                                          <a:cs typeface="Cambria Math" charset="0"/>
                                          <a:sym typeface="Wingdings"/>
                                        </a:rPr>
                                        <m:t>𝜃</m:t>
                                      </m:r>
                                    </m:e>
                                  </m:d>
                                </m:den>
                              </m:f>
                            </m:e>
                          </m:d>
                        </m:e>
                      </m:func>
                    </m:oMath>
                  </m:oMathPara>
                </a14:m>
                <a:endParaRPr lang="en-GB" dirty="0"/>
              </a:p>
              <a:p>
                <a:endParaRPr lang="en-GB" dirty="0"/>
              </a:p>
              <a:p>
                <a:r>
                  <a:rPr lang="en-GB" i="1" dirty="0"/>
                  <a:t>SAVE LOCATION</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sym typeface="Wingdings"/>
                            </a:rPr>
                            <m:t>𝜃</m:t>
                          </m:r>
                        </m:e>
                        <m:sub>
                          <m:r>
                            <a:rPr lang="en-US" b="0" i="1" smtClean="0">
                              <a:latin typeface="Cambria Math" charset="0"/>
                              <a:ea typeface="Cambria Math" charset="0"/>
                              <a:cs typeface="Cambria Math" charset="0"/>
                            </a:rPr>
                            <m:t>𝑡</m:t>
                          </m:r>
                        </m:sub>
                      </m:sSub>
                      <m:r>
                        <a:rPr lang="en-US" b="0" i="1" smtClean="0">
                          <a:latin typeface="Cambria Math" charset="0"/>
                          <a:ea typeface="Cambria Math" charset="0"/>
                          <a:cs typeface="Cambria Math" charset="0"/>
                        </a:rPr>
                        <m:t>←</m:t>
                      </m:r>
                      <m:r>
                        <a:rPr lang="en-US" i="1">
                          <a:latin typeface="Cambria Math" charset="0"/>
                          <a:ea typeface="Cambria Math" charset="0"/>
                          <a:cs typeface="Cambria Math" charset="0"/>
                          <a:sym typeface="Wingdings"/>
                        </a:rPr>
                        <m:t>𝜃</m:t>
                      </m:r>
                    </m:oMath>
                  </m:oMathPara>
                </a14:m>
                <a:endParaRPr lang="en-GB" baseline="-25000" dirty="0"/>
              </a:p>
            </p:txBody>
          </p:sp>
        </mc:Choice>
        <mc:Fallback>
          <p:sp>
            <p:nvSpPr>
              <p:cNvPr id="5" name="TextBox 4"/>
              <p:cNvSpPr txBox="1">
                <a:spLocks noRot="1" noChangeAspect="1" noMove="1" noResize="1" noEditPoints="1" noAdjustHandles="1" noChangeArrowheads="1" noChangeShapeType="1" noTextEdit="1"/>
              </p:cNvSpPr>
              <p:nvPr/>
            </p:nvSpPr>
            <p:spPr>
              <a:xfrm>
                <a:off x="5761832" y="1332122"/>
                <a:ext cx="3382168" cy="4650184"/>
              </a:xfrm>
              <a:prstGeom prst="rect">
                <a:avLst/>
              </a:prstGeom>
              <a:blipFill>
                <a:blip r:embed="rId4"/>
                <a:stretch>
                  <a:fillRect l="-13109" t="-820" b="-5464"/>
                </a:stretch>
              </a:blipFill>
            </p:spPr>
            <p:txBody>
              <a:bodyPr/>
              <a:lstStyle/>
              <a:p>
                <a:r>
                  <a:rPr lang="en-GB">
                    <a:noFill/>
                  </a:rPr>
                  <a:t> </a:t>
                </a:r>
              </a:p>
            </p:txBody>
          </p:sp>
        </mc:Fallback>
      </mc:AlternateContent>
      <p:sp>
        <p:nvSpPr>
          <p:cNvPr id="6" name="TextBox 5"/>
          <p:cNvSpPr txBox="1"/>
          <p:nvPr/>
        </p:nvSpPr>
        <p:spPr>
          <a:xfrm>
            <a:off x="1167891" y="5634872"/>
            <a:ext cx="4034029" cy="923330"/>
          </a:xfrm>
          <a:prstGeom prst="rect">
            <a:avLst/>
          </a:prstGeom>
          <a:noFill/>
        </p:spPr>
        <p:txBody>
          <a:bodyPr wrap="square" rtlCol="0">
            <a:spAutoFit/>
          </a:bodyPr>
          <a:lstStyle/>
          <a:p>
            <a:pPr marL="342900" indent="-342900">
              <a:buAutoNum type="arabicPeriod"/>
            </a:pPr>
            <a:r>
              <a:rPr lang="en-GB" dirty="0"/>
              <a:t>PROPOSE</a:t>
            </a:r>
          </a:p>
          <a:p>
            <a:pPr marL="342900" indent="-342900">
              <a:buAutoNum type="arabicPeriod"/>
            </a:pPr>
            <a:r>
              <a:rPr lang="en-GB" dirty="0"/>
              <a:t>MOVE OR STAY (“acceptance”)</a:t>
            </a:r>
          </a:p>
          <a:p>
            <a:pPr marL="342900" indent="-342900">
              <a:buAutoNum type="arabicPeriod"/>
            </a:pPr>
            <a:r>
              <a:rPr lang="en-GB" dirty="0"/>
              <a:t>SAVE LOCATION</a:t>
            </a:r>
          </a:p>
        </p:txBody>
      </p:sp>
      <p:sp>
        <p:nvSpPr>
          <p:cNvPr id="7" name="Oval 6"/>
          <p:cNvSpPr/>
          <p:nvPr/>
        </p:nvSpPr>
        <p:spPr>
          <a:xfrm>
            <a:off x="3276218" y="2704850"/>
            <a:ext cx="144000" cy="1440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8" name="Content Placeholder 2"/>
              <p:cNvSpPr txBox="1">
                <a:spLocks/>
              </p:cNvSpPr>
              <p:nvPr/>
            </p:nvSpPr>
            <p:spPr>
              <a:xfrm>
                <a:off x="3064727" y="5366835"/>
                <a:ext cx="325120" cy="411982"/>
              </a:xfrm>
              <a:prstGeom prst="rect">
                <a:avLst/>
              </a:prstGeom>
              <a:solidFill>
                <a:schemeClr val="bg1"/>
              </a:solidFill>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
                    </m:oMathParaPr>
                    <m:oMath xmlns:m="http://schemas.openxmlformats.org/officeDocument/2006/math">
                      <m:r>
                        <a:rPr lang="en-US" sz="2400" i="1" smtClean="0">
                          <a:latin typeface="Cambria Math" charset="0"/>
                          <a:ea typeface="Cambria Math" charset="0"/>
                          <a:cs typeface="Cambria Math" charset="0"/>
                        </a:rPr>
                        <m:t>𝜃</m:t>
                      </m:r>
                    </m:oMath>
                  </m:oMathPara>
                </a14:m>
                <a:endParaRPr lang="en-US" sz="2400" dirty="0"/>
              </a:p>
            </p:txBody>
          </p:sp>
        </mc:Choice>
        <mc:Fallback>
          <p:sp>
            <p:nvSpPr>
              <p:cNvPr id="8" name="Content Placeholder 2"/>
              <p:cNvSpPr txBox="1">
                <a:spLocks noRot="1" noChangeAspect="1" noMove="1" noResize="1" noEditPoints="1" noAdjustHandles="1" noChangeArrowheads="1" noChangeShapeType="1" noTextEdit="1"/>
              </p:cNvSpPr>
              <p:nvPr/>
            </p:nvSpPr>
            <p:spPr>
              <a:xfrm>
                <a:off x="3064727" y="5366835"/>
                <a:ext cx="325120" cy="411982"/>
              </a:xfrm>
              <a:prstGeom prst="rect">
                <a:avLst/>
              </a:prstGeom>
              <a:blipFill>
                <a:blip r:embed="rId5"/>
                <a:stretch>
                  <a:fillRect l="-11538"/>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9" name="Content Placeholder 2"/>
              <p:cNvSpPr txBox="1">
                <a:spLocks/>
              </p:cNvSpPr>
              <p:nvPr/>
            </p:nvSpPr>
            <p:spPr>
              <a:xfrm rot="16200000">
                <a:off x="-192205" y="3114911"/>
                <a:ext cx="738889" cy="336406"/>
              </a:xfrm>
              <a:prstGeom prst="rect">
                <a:avLst/>
              </a:prstGeom>
              <a:solidFill>
                <a:schemeClr val="bg1"/>
              </a:solidFill>
            </p:spPr>
            <p:txBody>
              <a:bodyPr vert="horz" lIns="91440" tIns="45720" rIns="91440" bIns="45720" rtlCol="0">
                <a:normAutofit fontScale="7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Group"/>
                    </m:oMathParaPr>
                    <m:oMath xmlns:m="http://schemas.openxmlformats.org/officeDocument/2006/math">
                      <m:r>
                        <a:rPr lang="en-US" sz="2000" b="0" i="1" smtClean="0">
                          <a:latin typeface="Cambria Math" charset="0"/>
                          <a:ea typeface="Cambria Math" charset="0"/>
                          <a:cs typeface="Cambria Math" charset="0"/>
                        </a:rPr>
                        <m:t>𝑓</m:t>
                      </m:r>
                      <m:d>
                        <m:dPr>
                          <m:ctrlPr>
                            <a:rPr lang="en-US" sz="2000" b="0" i="1" smtClean="0">
                              <a:latin typeface="Cambria Math" panose="02040503050406030204" pitchFamily="18" charset="0"/>
                              <a:ea typeface="Cambria Math" charset="0"/>
                              <a:cs typeface="Cambria Math" charset="0"/>
                            </a:rPr>
                          </m:ctrlPr>
                        </m:dPr>
                        <m:e>
                          <m:r>
                            <a:rPr lang="en-US" sz="2000" b="0" i="1" smtClean="0">
                              <a:latin typeface="Cambria Math" charset="0"/>
                              <a:ea typeface="Cambria Math" charset="0"/>
                              <a:cs typeface="Cambria Math" charset="0"/>
                            </a:rPr>
                            <m:t>𝜃</m:t>
                          </m:r>
                        </m:e>
                      </m:d>
                    </m:oMath>
                  </m:oMathPara>
                </a14:m>
                <a:endParaRPr lang="en-US" sz="2000" b="0" dirty="0">
                  <a:ea typeface="Cambria Math" charset="0"/>
                  <a:cs typeface="Cambria Math" charset="0"/>
                </a:endParaRPr>
              </a:p>
              <a:p>
                <a:pPr marL="0" indent="0" algn="ctr" defTabSz="914400">
                  <a:spcBef>
                    <a:spcPts val="0"/>
                  </a:spcBef>
                  <a:buFontTx/>
                  <a:buNone/>
                </a:pPr>
                <a:endParaRPr lang="en-US" sz="2400" dirty="0"/>
              </a:p>
            </p:txBody>
          </p:sp>
        </mc:Choice>
        <mc:Fallback>
          <p:sp>
            <p:nvSpPr>
              <p:cNvPr id="9" name="Content Placeholder 2"/>
              <p:cNvSpPr txBox="1">
                <a:spLocks noRot="1" noChangeAspect="1" noMove="1" noResize="1" noEditPoints="1" noAdjustHandles="1" noChangeArrowheads="1" noChangeShapeType="1" noTextEdit="1"/>
              </p:cNvSpPr>
              <p:nvPr/>
            </p:nvSpPr>
            <p:spPr>
              <a:xfrm rot="16200000">
                <a:off x="-192205" y="3114911"/>
                <a:ext cx="738889" cy="336406"/>
              </a:xfrm>
              <a:prstGeom prst="rect">
                <a:avLst/>
              </a:prstGeom>
              <a:blipFill>
                <a:blip r:embed="rId6"/>
                <a:stretch>
                  <a:fillRect r="-10714"/>
                </a:stretch>
              </a:blipFill>
            </p:spPr>
            <p:txBody>
              <a:bodyPr/>
              <a:lstStyle/>
              <a:p>
                <a:r>
                  <a:rPr lang="en-GB">
                    <a:noFill/>
                  </a:rPr>
                  <a:t> </a:t>
                </a:r>
              </a:p>
            </p:txBody>
          </p:sp>
        </mc:Fallback>
      </mc:AlternateContent>
    </p:spTree>
    <p:extLst>
      <p:ext uri="{BB962C8B-B14F-4D97-AF65-F5344CB8AC3E}">
        <p14:creationId xmlns:p14="http://schemas.microsoft.com/office/powerpoint/2010/main" val="1870656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Box 4"/>
              <p:cNvSpPr txBox="1"/>
              <p:nvPr/>
            </p:nvSpPr>
            <p:spPr>
              <a:xfrm>
                <a:off x="5761832" y="1332122"/>
                <a:ext cx="3382168" cy="4650184"/>
              </a:xfrm>
              <a:prstGeom prst="rect">
                <a:avLst/>
              </a:prstGeom>
              <a:noFill/>
            </p:spPr>
            <p:txBody>
              <a:bodyPr wrap="square" rtlCol="0">
                <a:spAutoFit/>
              </a:bodyPr>
              <a:lstStyle/>
              <a:p>
                <a:r>
                  <a:rPr lang="en-GB" dirty="0"/>
                  <a:t>Choose a starting point, </a:t>
                </a:r>
                <a14:m>
                  <m:oMath xmlns:m="http://schemas.openxmlformats.org/officeDocument/2006/math">
                    <m:r>
                      <a:rPr lang="en-US" i="1">
                        <a:latin typeface="Cambria Math" charset="0"/>
                        <a:ea typeface="Cambria Math" charset="0"/>
                        <a:cs typeface="Cambria Math" charset="0"/>
                        <a:sym typeface="Wingdings"/>
                      </a:rPr>
                      <m:t>𝜃</m:t>
                    </m:r>
                    <m:r>
                      <a:rPr lang="en-US" i="1">
                        <a:latin typeface="Cambria Math" charset="0"/>
                        <a:ea typeface="Cambria Math" charset="0"/>
                        <a:cs typeface="Cambria Math" charset="0"/>
                        <a:sym typeface="Wingdings"/>
                      </a:rPr>
                      <m:t>=</m:t>
                    </m:r>
                    <m:sSub>
                      <m:sSubPr>
                        <m:ctrlPr>
                          <a:rPr lang="en-US" i="1">
                            <a:latin typeface="Cambria Math" panose="02040503050406030204" pitchFamily="18" charset="0"/>
                            <a:ea typeface="Cambria Math" charset="0"/>
                            <a:cs typeface="Cambria Math" charset="0"/>
                            <a:sym typeface="Wingdings"/>
                          </a:rPr>
                        </m:ctrlPr>
                      </m:sSubPr>
                      <m:e>
                        <m:r>
                          <a:rPr lang="en-US" i="1">
                            <a:latin typeface="Cambria Math" charset="0"/>
                            <a:ea typeface="Cambria Math" charset="0"/>
                            <a:cs typeface="Cambria Math" charset="0"/>
                            <a:sym typeface="Wingdings"/>
                          </a:rPr>
                          <m:t>𝜃</m:t>
                        </m:r>
                      </m:e>
                      <m:sub>
                        <m:r>
                          <a:rPr lang="en-US" i="1">
                            <a:latin typeface="Cambria Math" charset="0"/>
                            <a:ea typeface="Cambria Math" charset="0"/>
                            <a:cs typeface="Cambria Math" charset="0"/>
                            <a:sym typeface="Wingdings"/>
                          </a:rPr>
                          <m:t>0</m:t>
                        </m:r>
                      </m:sub>
                    </m:sSub>
                  </m:oMath>
                </a14:m>
                <a:endParaRPr lang="en-GB" i="1" dirty="0"/>
              </a:p>
              <a:p>
                <a:endParaRPr lang="en-GB" i="1" dirty="0"/>
              </a:p>
              <a:p>
                <a:endParaRPr lang="en-GB" dirty="0"/>
              </a:p>
              <a:p>
                <a:r>
                  <a:rPr lang="en-GB" i="1" dirty="0"/>
                  <a:t>PROPOSE</a:t>
                </a:r>
              </a:p>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i="1">
                              <a:latin typeface="Cambria Math" charset="0"/>
                              <a:ea typeface="Cambria Math" charset="0"/>
                              <a:cs typeface="Cambria Math" charset="0"/>
                              <a:sym typeface="Wingdings"/>
                            </a:rPr>
                            <m:t>𝜃</m:t>
                          </m:r>
                        </m:e>
                        <m:sup>
                          <m:r>
                            <a:rPr lang="en-US" b="0" i="1" smtClean="0">
                              <a:latin typeface="Cambria Math" charset="0"/>
                            </a:rPr>
                            <m:t>′</m:t>
                          </m:r>
                        </m:sup>
                      </m:sSup>
                      <m:r>
                        <a:rPr lang="en-US" b="0" i="1" smtClean="0">
                          <a:latin typeface="Cambria Math" charset="0"/>
                        </a:rPr>
                        <m:t>=</m:t>
                      </m:r>
                      <m:r>
                        <a:rPr lang="en-US" i="1">
                          <a:latin typeface="Cambria Math" charset="0"/>
                          <a:ea typeface="Cambria Math" charset="0"/>
                          <a:cs typeface="Cambria Math" charset="0"/>
                          <a:sym typeface="Wingdings"/>
                        </a:rPr>
                        <m:t>𝜃</m:t>
                      </m:r>
                      <m:r>
                        <a:rPr lang="en-US" b="0" i="1" smtClean="0">
                          <a:latin typeface="Cambria Math" charset="0"/>
                        </a:rPr>
                        <m:t>+</m:t>
                      </m:r>
                      <m:r>
                        <a:rPr lang="en-US" b="0" i="1" smtClean="0">
                          <a:latin typeface="Cambria Math" charset="0"/>
                          <a:ea typeface="Cambria Math" charset="0"/>
                          <a:cs typeface="Cambria Math" charset="0"/>
                        </a:rPr>
                        <m:t>𝜀</m:t>
                      </m:r>
                      <m:r>
                        <a:rPr lang="en-US" b="0" i="1" smtClean="0">
                          <a:latin typeface="Cambria Math" charset="0"/>
                          <a:ea typeface="Cambria Math" charset="0"/>
                          <a:cs typeface="Cambria Math" charset="0"/>
                        </a:rPr>
                        <m:t> | </m:t>
                      </m:r>
                      <m:r>
                        <a:rPr lang="en-US" b="0" i="1" smtClean="0">
                          <a:latin typeface="Cambria Math" charset="0"/>
                          <a:ea typeface="Cambria Math" charset="0"/>
                          <a:cs typeface="Cambria Math" charset="0"/>
                        </a:rPr>
                        <m:t>𝜀</m:t>
                      </m:r>
                      <m:r>
                        <a:rPr lang="en-US" b="0" i="1" smtClean="0">
                          <a:latin typeface="Cambria Math" charset="0"/>
                          <a:ea typeface="Cambria Math" charset="0"/>
                          <a:cs typeface="Cambria Math" charset="0"/>
                        </a:rPr>
                        <m:t> ~ </m:t>
                      </m:r>
                      <m:r>
                        <a:rPr lang="en-US" b="0" i="1" smtClean="0">
                          <a:latin typeface="Cambria Math" charset="0"/>
                          <a:ea typeface="Cambria Math" charset="0"/>
                          <a:cs typeface="Cambria Math" charset="0"/>
                        </a:rPr>
                        <m:t>𝑄</m:t>
                      </m:r>
                    </m:oMath>
                  </m:oMathPara>
                </a14:m>
                <a:endParaRPr lang="en-GB" sz="2000" dirty="0">
                  <a:latin typeface="+mj-lt"/>
                  <a:cs typeface="Symbol" charset="2"/>
                </a:endParaRPr>
              </a:p>
              <a:p>
                <a:endParaRPr lang="en-GB" dirty="0"/>
              </a:p>
              <a:p>
                <a:r>
                  <a:rPr lang="en-GB" i="1" dirty="0"/>
                  <a:t>MOVE OR STAY</a:t>
                </a:r>
              </a:p>
              <a:p>
                <a:endParaRPr lang="en-GB" dirty="0"/>
              </a:p>
              <a:p>
                <a:pPr/>
                <a14:m>
                  <m:oMathPara xmlns:m="http://schemas.openxmlformats.org/officeDocument/2006/math">
                    <m:oMathParaPr>
                      <m:jc m:val="centerGroup"/>
                    </m:oMathParaPr>
                    <m:oMath xmlns:m="http://schemas.openxmlformats.org/officeDocument/2006/math">
                      <m:r>
                        <a:rPr lang="en-US" i="1">
                          <a:latin typeface="Cambria Math" charset="0"/>
                          <a:ea typeface="Cambria Math" charset="0"/>
                          <a:cs typeface="Cambria Math" charset="0"/>
                          <a:sym typeface="Wingdings"/>
                        </a:rPr>
                        <m:t>𝜃</m:t>
                      </m:r>
                      <m:r>
                        <a:rPr lang="is-IS" b="0" i="1" smtClean="0">
                          <a:latin typeface="Cambria Math" charset="0"/>
                          <a:ea typeface="Cambria Math" charset="0"/>
                          <a:cs typeface="Cambria Math" charset="0"/>
                          <a:sym typeface="Wingdings"/>
                        </a:rPr>
                        <m:t>→</m:t>
                      </m:r>
                      <m:d>
                        <m:dPr>
                          <m:begChr m:val="{"/>
                          <m:endChr m:val=""/>
                          <m:ctrlPr>
                            <a:rPr lang="is-IS" b="0" i="1" smtClean="0">
                              <a:latin typeface="Cambria Math" panose="02040503050406030204" pitchFamily="18" charset="0"/>
                              <a:ea typeface="Cambria Math" charset="0"/>
                              <a:cs typeface="Cambria Math" charset="0"/>
                              <a:sym typeface="Wingdings"/>
                            </a:rPr>
                          </m:ctrlPr>
                        </m:dPr>
                        <m:e>
                          <m:m>
                            <m:mPr>
                              <m:mcs>
                                <m:mc>
                                  <m:mcPr>
                                    <m:count m:val="3"/>
                                    <m:mcJc m:val="center"/>
                                  </m:mcPr>
                                </m:mc>
                              </m:mcs>
                              <m:ctrlPr>
                                <a:rPr lang="uk-UA" b="0" i="1" smtClean="0">
                                  <a:latin typeface="Cambria Math" panose="02040503050406030204" pitchFamily="18" charset="0"/>
                                  <a:ea typeface="Cambria Math" charset="0"/>
                                  <a:cs typeface="Cambria Math" charset="0"/>
                                  <a:sym typeface="Wingdings"/>
                                </a:rPr>
                              </m:ctrlPr>
                            </m:mPr>
                            <m:mr>
                              <m:e>
                                <m:r>
                                  <a:rPr lang="en-US" i="1">
                                    <a:latin typeface="Cambria Math" charset="0"/>
                                    <a:ea typeface="Cambria Math" charset="0"/>
                                    <a:cs typeface="Cambria Math" charset="0"/>
                                    <a:sym typeface="Wingdings"/>
                                  </a:rPr>
                                  <m:t>𝜃</m:t>
                                </m:r>
                                <m:r>
                                  <m:rPr>
                                    <m:brk m:alnAt="7"/>
                                  </m:rPr>
                                  <a:rPr lang="en-US" b="0" i="1" smtClean="0">
                                    <a:latin typeface="Cambria Math" charset="0"/>
                                    <a:ea typeface="Cambria Math" charset="0"/>
                                    <a:cs typeface="Cambria Math" charset="0"/>
                                    <a:sym typeface="Wingdings"/>
                                  </a:rPr>
                                  <m:t>′</m:t>
                                </m:r>
                              </m:e>
                              <m:e>
                                <m:r>
                                  <m:rPr>
                                    <m:sty m:val="p"/>
                                  </m:rPr>
                                  <a:rPr lang="en-US" b="0" i="0" smtClean="0">
                                    <a:latin typeface="Cambria Math" charset="0"/>
                                    <a:ea typeface="Cambria Math" charset="0"/>
                                    <a:cs typeface="Cambria Math" charset="0"/>
                                    <a:sym typeface="Wingdings"/>
                                  </a:rPr>
                                  <m:t>Pr</m:t>
                                </m:r>
                                <m:r>
                                  <a:rPr lang="en-US" b="0" i="1" smtClean="0">
                                    <a:latin typeface="Cambria Math" charset="0"/>
                                    <a:ea typeface="Cambria Math" charset="0"/>
                                    <a:cs typeface="Cambria Math" charset="0"/>
                                    <a:sym typeface="Wingdings"/>
                                  </a:rPr>
                                  <m:t>⁡(</m:t>
                                </m:r>
                                <m:r>
                                  <a:rPr lang="en-US" b="0" i="1" smtClean="0">
                                    <a:latin typeface="Cambria Math" charset="0"/>
                                    <a:ea typeface="Cambria Math" charset="0"/>
                                    <a:cs typeface="Cambria Math" charset="0"/>
                                    <a:sym typeface="Wingdings"/>
                                  </a:rPr>
                                  <m:t>𝑎</m:t>
                                </m:r>
                                <m:r>
                                  <a:rPr lang="en-US" b="0" i="1" smtClean="0">
                                    <a:latin typeface="Cambria Math" charset="0"/>
                                    <a:ea typeface="Cambria Math" charset="0"/>
                                    <a:cs typeface="Cambria Math" charset="0"/>
                                    <a:sym typeface="Wingdings"/>
                                  </a:rPr>
                                  <m:t>)</m:t>
                                </m:r>
                              </m:e>
                              <m:e>
                                <m:r>
                                  <a:rPr lang="en-US" b="0" i="1" smtClean="0">
                                    <a:latin typeface="Cambria Math" charset="0"/>
                                    <a:ea typeface="Cambria Math" charset="0"/>
                                    <a:cs typeface="Cambria Math" charset="0"/>
                                    <a:sym typeface="Wingdings"/>
                                  </a:rPr>
                                  <m:t>𝐴𝑐𝑐𝑒𝑝𝑡</m:t>
                                </m:r>
                              </m:e>
                            </m:mr>
                            <m:mr>
                              <m:e>
                                <m:r>
                                  <a:rPr lang="en-US" i="1">
                                    <a:latin typeface="Cambria Math" charset="0"/>
                                    <a:ea typeface="Cambria Math" charset="0"/>
                                    <a:cs typeface="Cambria Math" charset="0"/>
                                    <a:sym typeface="Wingdings"/>
                                  </a:rPr>
                                  <m:t>𝜃</m:t>
                                </m:r>
                              </m:e>
                              <m:e>
                                <m:r>
                                  <m:rPr>
                                    <m:sty m:val="p"/>
                                  </m:rPr>
                                  <a:rPr lang="en-US" b="0" i="0" smtClean="0">
                                    <a:latin typeface="Cambria Math" charset="0"/>
                                    <a:ea typeface="Cambria Math" charset="0"/>
                                    <a:cs typeface="Cambria Math" charset="0"/>
                                    <a:sym typeface="Wingdings"/>
                                  </a:rPr>
                                  <m:t>Pr</m:t>
                                </m:r>
                                <m:r>
                                  <a:rPr lang="en-US" b="0" i="1" smtClean="0">
                                    <a:latin typeface="Cambria Math" charset="0"/>
                                    <a:ea typeface="Cambria Math" charset="0"/>
                                    <a:cs typeface="Cambria Math" charset="0"/>
                                    <a:sym typeface="Wingdings"/>
                                  </a:rPr>
                                  <m:t>⁡(1−</m:t>
                                </m:r>
                                <m:r>
                                  <a:rPr lang="en-US" b="0" i="1" smtClean="0">
                                    <a:latin typeface="Cambria Math" charset="0"/>
                                    <a:ea typeface="Cambria Math" charset="0"/>
                                    <a:cs typeface="Cambria Math" charset="0"/>
                                    <a:sym typeface="Wingdings"/>
                                  </a:rPr>
                                  <m:t>𝑎</m:t>
                                </m:r>
                                <m:r>
                                  <a:rPr lang="en-US" b="0" i="1" smtClean="0">
                                    <a:latin typeface="Cambria Math" charset="0"/>
                                    <a:ea typeface="Cambria Math" charset="0"/>
                                    <a:cs typeface="Cambria Math" charset="0"/>
                                    <a:sym typeface="Wingdings"/>
                                  </a:rPr>
                                  <m:t>)</m:t>
                                </m:r>
                              </m:e>
                              <m:e>
                                <m:r>
                                  <a:rPr lang="en-US" b="0" i="1" smtClean="0">
                                    <a:latin typeface="Cambria Math" charset="0"/>
                                    <a:ea typeface="Cambria Math" charset="0"/>
                                    <a:cs typeface="Cambria Math" charset="0"/>
                                    <a:sym typeface="Wingdings"/>
                                  </a:rPr>
                                  <m:t>𝑅𝑒𝑗𝑒𝑐𝑡</m:t>
                                </m:r>
                              </m:e>
                            </m:mr>
                          </m:m>
                        </m:e>
                      </m:d>
                    </m:oMath>
                  </m:oMathPara>
                </a14:m>
                <a:endParaRPr lang="en-US" i="1" dirty="0">
                  <a:latin typeface="Cambria Math" charset="0"/>
                  <a:sym typeface="Wingdings"/>
                </a:endParaRPr>
              </a:p>
              <a:p>
                <a:endParaRPr lang="en-US" b="0" i="1" dirty="0">
                  <a:latin typeface="Cambria Math" charset="0"/>
                  <a:sym typeface="Wingdings"/>
                </a:endParaRPr>
              </a:p>
              <a:p>
                <a:pPr/>
                <a14:m>
                  <m:oMathPara xmlns:m="http://schemas.openxmlformats.org/officeDocument/2006/math">
                    <m:oMathParaPr>
                      <m:jc m:val="centerGroup"/>
                    </m:oMathParaPr>
                    <m:oMath xmlns:m="http://schemas.openxmlformats.org/officeDocument/2006/math">
                      <m:r>
                        <a:rPr lang="en-US" b="0" i="1" smtClean="0">
                          <a:latin typeface="Cambria Math" charset="0"/>
                          <a:sym typeface="Wingdings"/>
                        </a:rPr>
                        <m:t>𝑎</m:t>
                      </m:r>
                      <m:r>
                        <a:rPr lang="en-US" i="1">
                          <a:latin typeface="Cambria Math" charset="0"/>
                          <a:sym typeface="Wingdings"/>
                        </a:rPr>
                        <m:t>=</m:t>
                      </m:r>
                      <m:func>
                        <m:funcPr>
                          <m:ctrlPr>
                            <a:rPr lang="en-US" i="1">
                              <a:latin typeface="Cambria Math" panose="02040503050406030204" pitchFamily="18" charset="0"/>
                              <a:sym typeface="Wingdings"/>
                            </a:rPr>
                          </m:ctrlPr>
                        </m:funcPr>
                        <m:fName>
                          <m:r>
                            <m:rPr>
                              <m:sty m:val="p"/>
                            </m:rPr>
                            <a:rPr lang="en-US">
                              <a:latin typeface="Cambria Math" charset="0"/>
                              <a:sym typeface="Wingdings"/>
                            </a:rPr>
                            <m:t>m</m:t>
                          </m:r>
                          <m:r>
                            <m:rPr>
                              <m:sty m:val="p"/>
                            </m:rPr>
                            <a:rPr lang="en-US" b="0" i="0" smtClean="0">
                              <a:latin typeface="Cambria Math" charset="0"/>
                              <a:sym typeface="Wingdings"/>
                            </a:rPr>
                            <m:t>in</m:t>
                          </m:r>
                        </m:fName>
                        <m:e>
                          <m:d>
                            <m:dPr>
                              <m:ctrlPr>
                                <a:rPr lang="en-US" i="1">
                                  <a:latin typeface="Cambria Math" panose="02040503050406030204" pitchFamily="18" charset="0"/>
                                  <a:sym typeface="Wingdings"/>
                                </a:rPr>
                              </m:ctrlPr>
                            </m:dPr>
                            <m:e>
                              <m:r>
                                <a:rPr lang="en-US" i="1">
                                  <a:latin typeface="Cambria Math" charset="0"/>
                                  <a:sym typeface="Wingdings"/>
                                </a:rPr>
                                <m:t>1,</m:t>
                              </m:r>
                              <m:f>
                                <m:fPr>
                                  <m:ctrlPr>
                                    <a:rPr lang="en-US" i="1">
                                      <a:latin typeface="Cambria Math" panose="02040503050406030204" pitchFamily="18" charset="0"/>
                                      <a:sym typeface="Wingdings"/>
                                    </a:rPr>
                                  </m:ctrlPr>
                                </m:fPr>
                                <m:num>
                                  <m:r>
                                    <a:rPr lang="en-US" i="1">
                                      <a:latin typeface="Cambria Math" charset="0"/>
                                      <a:sym typeface="Wingdings"/>
                                    </a:rPr>
                                    <m:t>𝑓</m:t>
                                  </m:r>
                                  <m:d>
                                    <m:dPr>
                                      <m:ctrlPr>
                                        <a:rPr lang="en-US" i="1">
                                          <a:latin typeface="Cambria Math" panose="02040503050406030204" pitchFamily="18" charset="0"/>
                                          <a:sym typeface="Wingdings"/>
                                        </a:rPr>
                                      </m:ctrlPr>
                                    </m:dPr>
                                    <m:e>
                                      <m:sSup>
                                        <m:sSupPr>
                                          <m:ctrlPr>
                                            <a:rPr lang="en-US" i="1">
                                              <a:latin typeface="Cambria Math" panose="02040503050406030204" pitchFamily="18" charset="0"/>
                                              <a:sym typeface="Wingdings"/>
                                            </a:rPr>
                                          </m:ctrlPr>
                                        </m:sSupPr>
                                        <m:e>
                                          <m:r>
                                            <a:rPr lang="en-US" i="1">
                                              <a:latin typeface="Cambria Math" charset="0"/>
                                              <a:ea typeface="Cambria Math" charset="0"/>
                                              <a:cs typeface="Cambria Math" charset="0"/>
                                              <a:sym typeface="Wingdings"/>
                                            </a:rPr>
                                            <m:t>𝜃</m:t>
                                          </m:r>
                                        </m:e>
                                        <m:sup>
                                          <m:r>
                                            <a:rPr lang="en-US" i="1">
                                              <a:latin typeface="Cambria Math" charset="0"/>
                                              <a:sym typeface="Wingdings"/>
                                            </a:rPr>
                                            <m:t>′</m:t>
                                          </m:r>
                                        </m:sup>
                                      </m:sSup>
                                    </m:e>
                                  </m:d>
                                </m:num>
                                <m:den>
                                  <m:r>
                                    <a:rPr lang="en-US" i="1">
                                      <a:latin typeface="Cambria Math" charset="0"/>
                                      <a:sym typeface="Wingdings"/>
                                    </a:rPr>
                                    <m:t>𝑓</m:t>
                                  </m:r>
                                  <m:d>
                                    <m:dPr>
                                      <m:ctrlPr>
                                        <a:rPr lang="en-US" i="1">
                                          <a:latin typeface="Cambria Math" panose="02040503050406030204" pitchFamily="18" charset="0"/>
                                          <a:sym typeface="Wingdings"/>
                                        </a:rPr>
                                      </m:ctrlPr>
                                    </m:dPr>
                                    <m:e>
                                      <m:r>
                                        <a:rPr lang="en-US" i="1">
                                          <a:latin typeface="Cambria Math" charset="0"/>
                                          <a:ea typeface="Cambria Math" charset="0"/>
                                          <a:cs typeface="Cambria Math" charset="0"/>
                                          <a:sym typeface="Wingdings"/>
                                        </a:rPr>
                                        <m:t>𝜃</m:t>
                                      </m:r>
                                    </m:e>
                                  </m:d>
                                </m:den>
                              </m:f>
                            </m:e>
                          </m:d>
                        </m:e>
                      </m:func>
                    </m:oMath>
                  </m:oMathPara>
                </a14:m>
                <a:endParaRPr lang="en-GB" dirty="0"/>
              </a:p>
              <a:p>
                <a:endParaRPr lang="en-GB" dirty="0"/>
              </a:p>
              <a:p>
                <a:r>
                  <a:rPr lang="en-GB" i="1" dirty="0"/>
                  <a:t>SAVE LOCATION</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sym typeface="Wingdings"/>
                            </a:rPr>
                            <m:t>𝜃</m:t>
                          </m:r>
                        </m:e>
                        <m:sub>
                          <m:r>
                            <a:rPr lang="en-US" b="0" i="1" smtClean="0">
                              <a:latin typeface="Cambria Math" charset="0"/>
                              <a:ea typeface="Cambria Math" charset="0"/>
                              <a:cs typeface="Cambria Math" charset="0"/>
                            </a:rPr>
                            <m:t>𝑡</m:t>
                          </m:r>
                        </m:sub>
                      </m:sSub>
                      <m:r>
                        <a:rPr lang="en-US" b="0" i="1" smtClean="0">
                          <a:latin typeface="Cambria Math" charset="0"/>
                          <a:ea typeface="Cambria Math" charset="0"/>
                          <a:cs typeface="Cambria Math" charset="0"/>
                        </a:rPr>
                        <m:t>←</m:t>
                      </m:r>
                      <m:r>
                        <a:rPr lang="en-US" i="1">
                          <a:latin typeface="Cambria Math" charset="0"/>
                          <a:ea typeface="Cambria Math" charset="0"/>
                          <a:cs typeface="Cambria Math" charset="0"/>
                          <a:sym typeface="Wingdings"/>
                        </a:rPr>
                        <m:t>𝜃</m:t>
                      </m:r>
                    </m:oMath>
                  </m:oMathPara>
                </a14:m>
                <a:endParaRPr lang="en-GB" baseline="-25000" dirty="0"/>
              </a:p>
            </p:txBody>
          </p:sp>
        </mc:Choice>
        <mc:Fallback>
          <p:sp>
            <p:nvSpPr>
              <p:cNvPr id="5" name="TextBox 4"/>
              <p:cNvSpPr txBox="1">
                <a:spLocks noRot="1" noChangeAspect="1" noMove="1" noResize="1" noEditPoints="1" noAdjustHandles="1" noChangeArrowheads="1" noChangeShapeType="1" noTextEdit="1"/>
              </p:cNvSpPr>
              <p:nvPr/>
            </p:nvSpPr>
            <p:spPr>
              <a:xfrm>
                <a:off x="5761832" y="1332122"/>
                <a:ext cx="3382168" cy="4650184"/>
              </a:xfrm>
              <a:prstGeom prst="rect">
                <a:avLst/>
              </a:prstGeom>
              <a:blipFill>
                <a:blip r:embed="rId3"/>
                <a:stretch>
                  <a:fillRect l="-13109" t="-820" b="-5464"/>
                </a:stretch>
              </a:blipFill>
            </p:spPr>
            <p:txBody>
              <a:bodyPr/>
              <a:lstStyle/>
              <a:p>
                <a:r>
                  <a:rPr lang="en-GB">
                    <a:noFill/>
                  </a:rPr>
                  <a:t> </a:t>
                </a:r>
              </a:p>
            </p:txBody>
          </p:sp>
        </mc:Fallback>
      </mc:AlternateContent>
      <p:sp>
        <p:nvSpPr>
          <p:cNvPr id="10" name="Rectangle 9">
            <a:extLst>
              <a:ext uri="{FF2B5EF4-FFF2-40B4-BE49-F238E27FC236}">
                <a16:creationId xmlns:a16="http://schemas.microsoft.com/office/drawing/2014/main" id="{22D77AD2-A65D-1912-9144-4F3F48A16E79}"/>
              </a:ext>
            </a:extLst>
          </p:cNvPr>
          <p:cNvSpPr/>
          <p:nvPr/>
        </p:nvSpPr>
        <p:spPr>
          <a:xfrm rot="20141716">
            <a:off x="-14692" y="1881087"/>
            <a:ext cx="5865709" cy="1754326"/>
          </a:xfrm>
          <a:prstGeom prst="rect">
            <a:avLst/>
          </a:prstGeom>
          <a:noFill/>
        </p:spPr>
        <p:txBody>
          <a:bodyPr wrap="none" lIns="91440" tIns="45720" rIns="91440" bIns="45720">
            <a:spAutoFit/>
            <a:scene3d>
              <a:camera prst="orthographicFront">
                <a:rot lat="0" lon="0" rev="0"/>
              </a:camera>
              <a:lightRig rig="sunset" dir="t"/>
            </a:scene3d>
            <a:sp3d extrusionH="57150">
              <a:bevelT w="38100" h="38100" prst="slope"/>
              <a:bevelB w="38100" h="38100" prst="convex"/>
            </a:sp3d>
          </a:bodyPr>
          <a:lstStyle/>
          <a:p>
            <a:pPr algn="ctr"/>
            <a:r>
              <a:rPr lang="en-GB"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Bauhaus 93" pitchFamily="82" charset="77"/>
              </a:rPr>
              <a:t>“Metropolis” </a:t>
            </a:r>
          </a:p>
          <a:p>
            <a:pPr algn="ctr"/>
            <a:r>
              <a:rPr lang="en-GB"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Bauhaus 93" pitchFamily="82" charset="77"/>
              </a:rPr>
              <a:t>acceptance ratio!</a:t>
            </a:r>
          </a:p>
        </p:txBody>
      </p:sp>
      <p:pic>
        <p:nvPicPr>
          <p:cNvPr id="12" name="Graphic 11" descr="3D glasses outline">
            <a:extLst>
              <a:ext uri="{FF2B5EF4-FFF2-40B4-BE49-F238E27FC236}">
                <a16:creationId xmlns:a16="http://schemas.microsoft.com/office/drawing/2014/main" id="{30EF3391-50B4-D413-6383-03EDDE38CA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99805" y="4561315"/>
            <a:ext cx="2566081" cy="2566081"/>
          </a:xfrm>
          <a:prstGeom prst="rect">
            <a:avLst/>
          </a:prstGeom>
          <a:effectLst>
            <a:glow rad="228600">
              <a:schemeClr val="accent1">
                <a:satMod val="175000"/>
                <a:alpha val="40000"/>
              </a:schemeClr>
            </a:glow>
          </a:effectLst>
        </p:spPr>
      </p:pic>
      <p:sp>
        <p:nvSpPr>
          <p:cNvPr id="13" name="Striped Right Arrow 12">
            <a:extLst>
              <a:ext uri="{FF2B5EF4-FFF2-40B4-BE49-F238E27FC236}">
                <a16:creationId xmlns:a16="http://schemas.microsoft.com/office/drawing/2014/main" id="{0FAF1319-A73B-03F8-E00B-26ABFA04A0FA}"/>
              </a:ext>
            </a:extLst>
          </p:cNvPr>
          <p:cNvSpPr/>
          <p:nvPr/>
        </p:nvSpPr>
        <p:spPr>
          <a:xfrm rot="1608828">
            <a:off x="3712073" y="3420000"/>
            <a:ext cx="2927746" cy="1299171"/>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7" name="Graphic 16" descr="Atom with solid fill">
            <a:extLst>
              <a:ext uri="{FF2B5EF4-FFF2-40B4-BE49-F238E27FC236}">
                <a16:creationId xmlns:a16="http://schemas.microsoft.com/office/drawing/2014/main" id="{8AF327EA-CBA9-4499-3518-CC4B6346A5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11465" y="-54150"/>
            <a:ext cx="1728961" cy="1728961"/>
          </a:xfrm>
          <a:prstGeom prst="rect">
            <a:avLst/>
          </a:prstGeom>
        </p:spPr>
      </p:pic>
      <p:pic>
        <p:nvPicPr>
          <p:cNvPr id="19" name="Graphic 18" descr="Alien Face with solid fill">
            <a:extLst>
              <a:ext uri="{FF2B5EF4-FFF2-40B4-BE49-F238E27FC236}">
                <a16:creationId xmlns:a16="http://schemas.microsoft.com/office/drawing/2014/main" id="{18D8E656-AAA5-C1E8-FC5E-75FCF0B09A5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6987" y="-105209"/>
            <a:ext cx="2202953" cy="2202953"/>
          </a:xfrm>
          <a:prstGeom prst="rect">
            <a:avLst/>
          </a:prstGeom>
          <a:effectLst>
            <a:glow rad="228600">
              <a:schemeClr val="accent4">
                <a:satMod val="175000"/>
                <a:alpha val="40000"/>
              </a:schemeClr>
            </a:glow>
          </a:effectLst>
        </p:spPr>
      </p:pic>
    </p:spTree>
    <p:extLst>
      <p:ext uri="{BB962C8B-B14F-4D97-AF65-F5344CB8AC3E}">
        <p14:creationId xmlns:p14="http://schemas.microsoft.com/office/powerpoint/2010/main" val="34462700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MCMC algorithm</a:t>
            </a:r>
          </a:p>
        </p:txBody>
      </p:sp>
      <p:pic>
        <p:nvPicPr>
          <p:cNvPr id="4" name="Picture 3" descr="MCMC_curv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32122"/>
            <a:ext cx="5761832" cy="4325549"/>
          </a:xfrm>
          <a:prstGeom prst="rect">
            <a:avLst/>
          </a:prstGeom>
        </p:spPr>
      </p:pic>
      <mc:AlternateContent xmlns:mc="http://schemas.openxmlformats.org/markup-compatibility/2006">
        <mc:Choice xmlns:a14="http://schemas.microsoft.com/office/drawing/2010/main" Requires="a14">
          <p:sp>
            <p:nvSpPr>
              <p:cNvPr id="5" name="TextBox 4"/>
              <p:cNvSpPr txBox="1"/>
              <p:nvPr/>
            </p:nvSpPr>
            <p:spPr>
              <a:xfrm>
                <a:off x="5761832" y="1332122"/>
                <a:ext cx="3382168" cy="4650184"/>
              </a:xfrm>
              <a:prstGeom prst="rect">
                <a:avLst/>
              </a:prstGeom>
              <a:noFill/>
            </p:spPr>
            <p:txBody>
              <a:bodyPr wrap="square" rtlCol="0">
                <a:spAutoFit/>
              </a:bodyPr>
              <a:lstStyle/>
              <a:p>
                <a:r>
                  <a:rPr lang="en-GB" dirty="0"/>
                  <a:t>Choose a starting point, </a:t>
                </a:r>
                <a14:m>
                  <m:oMath xmlns:m="http://schemas.openxmlformats.org/officeDocument/2006/math">
                    <m:r>
                      <a:rPr lang="en-US" i="1">
                        <a:latin typeface="Cambria Math" charset="0"/>
                        <a:ea typeface="Cambria Math" charset="0"/>
                        <a:cs typeface="Cambria Math" charset="0"/>
                        <a:sym typeface="Wingdings"/>
                      </a:rPr>
                      <m:t>𝜃</m:t>
                    </m:r>
                    <m:r>
                      <a:rPr lang="en-US" i="1">
                        <a:latin typeface="Cambria Math" charset="0"/>
                        <a:ea typeface="Cambria Math" charset="0"/>
                        <a:cs typeface="Cambria Math" charset="0"/>
                        <a:sym typeface="Wingdings"/>
                      </a:rPr>
                      <m:t>=</m:t>
                    </m:r>
                    <m:sSub>
                      <m:sSubPr>
                        <m:ctrlPr>
                          <a:rPr lang="en-US" i="1">
                            <a:latin typeface="Cambria Math" panose="02040503050406030204" pitchFamily="18" charset="0"/>
                            <a:ea typeface="Cambria Math" charset="0"/>
                            <a:cs typeface="Cambria Math" charset="0"/>
                            <a:sym typeface="Wingdings"/>
                          </a:rPr>
                        </m:ctrlPr>
                      </m:sSubPr>
                      <m:e>
                        <m:r>
                          <a:rPr lang="en-US" i="1">
                            <a:latin typeface="Cambria Math" charset="0"/>
                            <a:ea typeface="Cambria Math" charset="0"/>
                            <a:cs typeface="Cambria Math" charset="0"/>
                            <a:sym typeface="Wingdings"/>
                          </a:rPr>
                          <m:t>𝜃</m:t>
                        </m:r>
                      </m:e>
                      <m:sub>
                        <m:r>
                          <a:rPr lang="en-US" i="1">
                            <a:latin typeface="Cambria Math" charset="0"/>
                            <a:ea typeface="Cambria Math" charset="0"/>
                            <a:cs typeface="Cambria Math" charset="0"/>
                            <a:sym typeface="Wingdings"/>
                          </a:rPr>
                          <m:t>0</m:t>
                        </m:r>
                      </m:sub>
                    </m:sSub>
                  </m:oMath>
                </a14:m>
                <a:endParaRPr lang="en-GB" i="1" dirty="0"/>
              </a:p>
              <a:p>
                <a:endParaRPr lang="en-GB" i="1" dirty="0"/>
              </a:p>
              <a:p>
                <a:endParaRPr lang="en-GB" dirty="0"/>
              </a:p>
              <a:p>
                <a:r>
                  <a:rPr lang="en-GB" i="1" dirty="0"/>
                  <a:t>PROPOSE</a:t>
                </a:r>
              </a:p>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i="1">
                              <a:latin typeface="Cambria Math" charset="0"/>
                              <a:ea typeface="Cambria Math" charset="0"/>
                              <a:cs typeface="Cambria Math" charset="0"/>
                              <a:sym typeface="Wingdings"/>
                            </a:rPr>
                            <m:t>𝜃</m:t>
                          </m:r>
                        </m:e>
                        <m:sup>
                          <m:r>
                            <a:rPr lang="en-US" b="0" i="1" smtClean="0">
                              <a:latin typeface="Cambria Math" charset="0"/>
                            </a:rPr>
                            <m:t>′</m:t>
                          </m:r>
                        </m:sup>
                      </m:sSup>
                      <m:r>
                        <a:rPr lang="en-US" b="0" i="1" smtClean="0">
                          <a:latin typeface="Cambria Math" charset="0"/>
                        </a:rPr>
                        <m:t>=</m:t>
                      </m:r>
                      <m:r>
                        <a:rPr lang="en-US" i="1">
                          <a:latin typeface="Cambria Math" charset="0"/>
                          <a:ea typeface="Cambria Math" charset="0"/>
                          <a:cs typeface="Cambria Math" charset="0"/>
                          <a:sym typeface="Wingdings"/>
                        </a:rPr>
                        <m:t>𝜃</m:t>
                      </m:r>
                      <m:r>
                        <a:rPr lang="en-US" b="0" i="1" smtClean="0">
                          <a:latin typeface="Cambria Math" charset="0"/>
                        </a:rPr>
                        <m:t>+</m:t>
                      </m:r>
                      <m:r>
                        <a:rPr lang="en-US" b="0" i="1" smtClean="0">
                          <a:latin typeface="Cambria Math" charset="0"/>
                          <a:ea typeface="Cambria Math" charset="0"/>
                          <a:cs typeface="Cambria Math" charset="0"/>
                        </a:rPr>
                        <m:t>𝜀</m:t>
                      </m:r>
                      <m:r>
                        <a:rPr lang="en-US" b="0" i="1" smtClean="0">
                          <a:latin typeface="Cambria Math" charset="0"/>
                          <a:ea typeface="Cambria Math" charset="0"/>
                          <a:cs typeface="Cambria Math" charset="0"/>
                        </a:rPr>
                        <m:t> | </m:t>
                      </m:r>
                      <m:r>
                        <a:rPr lang="en-US" b="0" i="1" smtClean="0">
                          <a:latin typeface="Cambria Math" charset="0"/>
                          <a:ea typeface="Cambria Math" charset="0"/>
                          <a:cs typeface="Cambria Math" charset="0"/>
                        </a:rPr>
                        <m:t>𝜀</m:t>
                      </m:r>
                      <m:r>
                        <a:rPr lang="en-US" b="0" i="1" smtClean="0">
                          <a:latin typeface="Cambria Math" charset="0"/>
                          <a:ea typeface="Cambria Math" charset="0"/>
                          <a:cs typeface="Cambria Math" charset="0"/>
                        </a:rPr>
                        <m:t> ~ </m:t>
                      </m:r>
                      <m:r>
                        <a:rPr lang="en-US" b="0" i="1" smtClean="0">
                          <a:latin typeface="Cambria Math" charset="0"/>
                          <a:ea typeface="Cambria Math" charset="0"/>
                          <a:cs typeface="Cambria Math" charset="0"/>
                        </a:rPr>
                        <m:t>𝑄</m:t>
                      </m:r>
                    </m:oMath>
                  </m:oMathPara>
                </a14:m>
                <a:endParaRPr lang="en-GB" sz="2000" dirty="0">
                  <a:latin typeface="+mj-lt"/>
                  <a:cs typeface="Symbol" charset="2"/>
                </a:endParaRPr>
              </a:p>
              <a:p>
                <a:endParaRPr lang="en-GB" dirty="0"/>
              </a:p>
              <a:p>
                <a:r>
                  <a:rPr lang="en-GB" i="1" dirty="0"/>
                  <a:t>MOVE OR STAY</a:t>
                </a:r>
              </a:p>
              <a:p>
                <a:endParaRPr lang="en-GB" dirty="0"/>
              </a:p>
              <a:p>
                <a:pPr/>
                <a14:m>
                  <m:oMathPara xmlns:m="http://schemas.openxmlformats.org/officeDocument/2006/math">
                    <m:oMathParaPr>
                      <m:jc m:val="centerGroup"/>
                    </m:oMathParaPr>
                    <m:oMath xmlns:m="http://schemas.openxmlformats.org/officeDocument/2006/math">
                      <m:r>
                        <a:rPr lang="en-US" i="1">
                          <a:latin typeface="Cambria Math" charset="0"/>
                          <a:ea typeface="Cambria Math" charset="0"/>
                          <a:cs typeface="Cambria Math" charset="0"/>
                          <a:sym typeface="Wingdings"/>
                        </a:rPr>
                        <m:t>𝜃</m:t>
                      </m:r>
                      <m:r>
                        <a:rPr lang="is-IS" b="0" i="1" smtClean="0">
                          <a:latin typeface="Cambria Math" charset="0"/>
                          <a:ea typeface="Cambria Math" charset="0"/>
                          <a:cs typeface="Cambria Math" charset="0"/>
                          <a:sym typeface="Wingdings"/>
                        </a:rPr>
                        <m:t>→</m:t>
                      </m:r>
                      <m:d>
                        <m:dPr>
                          <m:begChr m:val="{"/>
                          <m:endChr m:val=""/>
                          <m:ctrlPr>
                            <a:rPr lang="is-IS" b="0" i="1" smtClean="0">
                              <a:latin typeface="Cambria Math" panose="02040503050406030204" pitchFamily="18" charset="0"/>
                              <a:ea typeface="Cambria Math" charset="0"/>
                              <a:cs typeface="Cambria Math" charset="0"/>
                              <a:sym typeface="Wingdings"/>
                            </a:rPr>
                          </m:ctrlPr>
                        </m:dPr>
                        <m:e>
                          <m:m>
                            <m:mPr>
                              <m:mcs>
                                <m:mc>
                                  <m:mcPr>
                                    <m:count m:val="3"/>
                                    <m:mcJc m:val="center"/>
                                  </m:mcPr>
                                </m:mc>
                              </m:mcs>
                              <m:ctrlPr>
                                <a:rPr lang="uk-UA" b="0" i="1" smtClean="0">
                                  <a:latin typeface="Cambria Math" panose="02040503050406030204" pitchFamily="18" charset="0"/>
                                  <a:ea typeface="Cambria Math" charset="0"/>
                                  <a:cs typeface="Cambria Math" charset="0"/>
                                  <a:sym typeface="Wingdings"/>
                                </a:rPr>
                              </m:ctrlPr>
                            </m:mPr>
                            <m:mr>
                              <m:e>
                                <m:r>
                                  <a:rPr lang="en-US" i="1">
                                    <a:latin typeface="Cambria Math" charset="0"/>
                                    <a:ea typeface="Cambria Math" charset="0"/>
                                    <a:cs typeface="Cambria Math" charset="0"/>
                                    <a:sym typeface="Wingdings"/>
                                  </a:rPr>
                                  <m:t>𝜃</m:t>
                                </m:r>
                                <m:r>
                                  <m:rPr>
                                    <m:brk m:alnAt="7"/>
                                  </m:rPr>
                                  <a:rPr lang="en-US" b="0" i="1" smtClean="0">
                                    <a:latin typeface="Cambria Math" charset="0"/>
                                    <a:ea typeface="Cambria Math" charset="0"/>
                                    <a:cs typeface="Cambria Math" charset="0"/>
                                    <a:sym typeface="Wingdings"/>
                                  </a:rPr>
                                  <m:t>′</m:t>
                                </m:r>
                              </m:e>
                              <m:e>
                                <m:r>
                                  <m:rPr>
                                    <m:sty m:val="p"/>
                                  </m:rPr>
                                  <a:rPr lang="en-US" b="0" i="0" smtClean="0">
                                    <a:latin typeface="Cambria Math" charset="0"/>
                                    <a:ea typeface="Cambria Math" charset="0"/>
                                    <a:cs typeface="Cambria Math" charset="0"/>
                                    <a:sym typeface="Wingdings"/>
                                  </a:rPr>
                                  <m:t>Pr</m:t>
                                </m:r>
                                <m:r>
                                  <a:rPr lang="en-US" b="0" i="1" smtClean="0">
                                    <a:latin typeface="Cambria Math" charset="0"/>
                                    <a:ea typeface="Cambria Math" charset="0"/>
                                    <a:cs typeface="Cambria Math" charset="0"/>
                                    <a:sym typeface="Wingdings"/>
                                  </a:rPr>
                                  <m:t>⁡(</m:t>
                                </m:r>
                                <m:r>
                                  <a:rPr lang="en-US" b="0" i="1" smtClean="0">
                                    <a:latin typeface="Cambria Math" charset="0"/>
                                    <a:ea typeface="Cambria Math" charset="0"/>
                                    <a:cs typeface="Cambria Math" charset="0"/>
                                    <a:sym typeface="Wingdings"/>
                                  </a:rPr>
                                  <m:t>𝑎</m:t>
                                </m:r>
                                <m:r>
                                  <a:rPr lang="en-US" b="0" i="1" smtClean="0">
                                    <a:latin typeface="Cambria Math" charset="0"/>
                                    <a:ea typeface="Cambria Math" charset="0"/>
                                    <a:cs typeface="Cambria Math" charset="0"/>
                                    <a:sym typeface="Wingdings"/>
                                  </a:rPr>
                                  <m:t>)</m:t>
                                </m:r>
                              </m:e>
                              <m:e>
                                <m:r>
                                  <a:rPr lang="en-US" b="0" i="1" smtClean="0">
                                    <a:latin typeface="Cambria Math" charset="0"/>
                                    <a:ea typeface="Cambria Math" charset="0"/>
                                    <a:cs typeface="Cambria Math" charset="0"/>
                                    <a:sym typeface="Wingdings"/>
                                  </a:rPr>
                                  <m:t>𝐴𝑐𝑐𝑒𝑝𝑡</m:t>
                                </m:r>
                              </m:e>
                            </m:mr>
                            <m:mr>
                              <m:e>
                                <m:r>
                                  <a:rPr lang="en-US" i="1">
                                    <a:latin typeface="Cambria Math" charset="0"/>
                                    <a:ea typeface="Cambria Math" charset="0"/>
                                    <a:cs typeface="Cambria Math" charset="0"/>
                                    <a:sym typeface="Wingdings"/>
                                  </a:rPr>
                                  <m:t>𝜃</m:t>
                                </m:r>
                              </m:e>
                              <m:e>
                                <m:r>
                                  <m:rPr>
                                    <m:sty m:val="p"/>
                                  </m:rPr>
                                  <a:rPr lang="en-US" b="0" i="0" smtClean="0">
                                    <a:latin typeface="Cambria Math" charset="0"/>
                                    <a:ea typeface="Cambria Math" charset="0"/>
                                    <a:cs typeface="Cambria Math" charset="0"/>
                                    <a:sym typeface="Wingdings"/>
                                  </a:rPr>
                                  <m:t>Pr</m:t>
                                </m:r>
                                <m:r>
                                  <a:rPr lang="en-US" b="0" i="1" smtClean="0">
                                    <a:latin typeface="Cambria Math" charset="0"/>
                                    <a:ea typeface="Cambria Math" charset="0"/>
                                    <a:cs typeface="Cambria Math" charset="0"/>
                                    <a:sym typeface="Wingdings"/>
                                  </a:rPr>
                                  <m:t>⁡(1−</m:t>
                                </m:r>
                                <m:r>
                                  <a:rPr lang="en-US" b="0" i="1" smtClean="0">
                                    <a:latin typeface="Cambria Math" charset="0"/>
                                    <a:ea typeface="Cambria Math" charset="0"/>
                                    <a:cs typeface="Cambria Math" charset="0"/>
                                    <a:sym typeface="Wingdings"/>
                                  </a:rPr>
                                  <m:t>𝑎</m:t>
                                </m:r>
                                <m:r>
                                  <a:rPr lang="en-US" b="0" i="1" smtClean="0">
                                    <a:latin typeface="Cambria Math" charset="0"/>
                                    <a:ea typeface="Cambria Math" charset="0"/>
                                    <a:cs typeface="Cambria Math" charset="0"/>
                                    <a:sym typeface="Wingdings"/>
                                  </a:rPr>
                                  <m:t>)</m:t>
                                </m:r>
                              </m:e>
                              <m:e>
                                <m:r>
                                  <a:rPr lang="en-US" b="0" i="1" smtClean="0">
                                    <a:latin typeface="Cambria Math" charset="0"/>
                                    <a:ea typeface="Cambria Math" charset="0"/>
                                    <a:cs typeface="Cambria Math" charset="0"/>
                                    <a:sym typeface="Wingdings"/>
                                  </a:rPr>
                                  <m:t>𝑅𝑒𝑗𝑒𝑐𝑡</m:t>
                                </m:r>
                              </m:e>
                            </m:mr>
                          </m:m>
                        </m:e>
                      </m:d>
                    </m:oMath>
                  </m:oMathPara>
                </a14:m>
                <a:endParaRPr lang="en-US" i="1" dirty="0">
                  <a:latin typeface="Cambria Math" charset="0"/>
                  <a:sym typeface="Wingdings"/>
                </a:endParaRPr>
              </a:p>
              <a:p>
                <a:endParaRPr lang="en-US" b="0" i="1" dirty="0">
                  <a:latin typeface="Cambria Math" charset="0"/>
                  <a:sym typeface="Wingdings"/>
                </a:endParaRPr>
              </a:p>
              <a:p>
                <a:pPr/>
                <a14:m>
                  <m:oMathPara xmlns:m="http://schemas.openxmlformats.org/officeDocument/2006/math">
                    <m:oMathParaPr>
                      <m:jc m:val="centerGroup"/>
                    </m:oMathParaPr>
                    <m:oMath xmlns:m="http://schemas.openxmlformats.org/officeDocument/2006/math">
                      <m:r>
                        <a:rPr lang="en-US" b="0" i="1" smtClean="0">
                          <a:latin typeface="Cambria Math" charset="0"/>
                          <a:sym typeface="Wingdings"/>
                        </a:rPr>
                        <m:t>𝑎</m:t>
                      </m:r>
                      <m:r>
                        <a:rPr lang="en-US" i="1">
                          <a:latin typeface="Cambria Math" charset="0"/>
                          <a:sym typeface="Wingdings"/>
                        </a:rPr>
                        <m:t>=</m:t>
                      </m:r>
                      <m:func>
                        <m:funcPr>
                          <m:ctrlPr>
                            <a:rPr lang="en-US" i="1">
                              <a:latin typeface="Cambria Math" panose="02040503050406030204" pitchFamily="18" charset="0"/>
                              <a:sym typeface="Wingdings"/>
                            </a:rPr>
                          </m:ctrlPr>
                        </m:funcPr>
                        <m:fName>
                          <m:r>
                            <m:rPr>
                              <m:sty m:val="p"/>
                            </m:rPr>
                            <a:rPr lang="en-US">
                              <a:latin typeface="Cambria Math" charset="0"/>
                              <a:sym typeface="Wingdings"/>
                            </a:rPr>
                            <m:t>m</m:t>
                          </m:r>
                          <m:r>
                            <m:rPr>
                              <m:sty m:val="p"/>
                            </m:rPr>
                            <a:rPr lang="en-US" b="0" i="0" smtClean="0">
                              <a:latin typeface="Cambria Math" charset="0"/>
                              <a:sym typeface="Wingdings"/>
                            </a:rPr>
                            <m:t>in</m:t>
                          </m:r>
                        </m:fName>
                        <m:e>
                          <m:d>
                            <m:dPr>
                              <m:ctrlPr>
                                <a:rPr lang="en-US" i="1">
                                  <a:latin typeface="Cambria Math" panose="02040503050406030204" pitchFamily="18" charset="0"/>
                                  <a:sym typeface="Wingdings"/>
                                </a:rPr>
                              </m:ctrlPr>
                            </m:dPr>
                            <m:e>
                              <m:r>
                                <a:rPr lang="en-US" i="1">
                                  <a:latin typeface="Cambria Math" charset="0"/>
                                  <a:sym typeface="Wingdings"/>
                                </a:rPr>
                                <m:t>1,</m:t>
                              </m:r>
                              <m:f>
                                <m:fPr>
                                  <m:ctrlPr>
                                    <a:rPr lang="en-US" i="1">
                                      <a:latin typeface="Cambria Math" panose="02040503050406030204" pitchFamily="18" charset="0"/>
                                      <a:sym typeface="Wingdings"/>
                                    </a:rPr>
                                  </m:ctrlPr>
                                </m:fPr>
                                <m:num>
                                  <m:r>
                                    <a:rPr lang="en-US" i="1">
                                      <a:latin typeface="Cambria Math" charset="0"/>
                                      <a:sym typeface="Wingdings"/>
                                    </a:rPr>
                                    <m:t>𝑓</m:t>
                                  </m:r>
                                  <m:d>
                                    <m:dPr>
                                      <m:ctrlPr>
                                        <a:rPr lang="en-US" i="1">
                                          <a:latin typeface="Cambria Math" panose="02040503050406030204" pitchFamily="18" charset="0"/>
                                          <a:sym typeface="Wingdings"/>
                                        </a:rPr>
                                      </m:ctrlPr>
                                    </m:dPr>
                                    <m:e>
                                      <m:sSup>
                                        <m:sSupPr>
                                          <m:ctrlPr>
                                            <a:rPr lang="en-US" i="1">
                                              <a:latin typeface="Cambria Math" panose="02040503050406030204" pitchFamily="18" charset="0"/>
                                              <a:sym typeface="Wingdings"/>
                                            </a:rPr>
                                          </m:ctrlPr>
                                        </m:sSupPr>
                                        <m:e>
                                          <m:r>
                                            <a:rPr lang="en-US" i="1">
                                              <a:latin typeface="Cambria Math" charset="0"/>
                                              <a:ea typeface="Cambria Math" charset="0"/>
                                              <a:cs typeface="Cambria Math" charset="0"/>
                                              <a:sym typeface="Wingdings"/>
                                            </a:rPr>
                                            <m:t>𝜃</m:t>
                                          </m:r>
                                        </m:e>
                                        <m:sup>
                                          <m:r>
                                            <a:rPr lang="en-US" i="1">
                                              <a:latin typeface="Cambria Math" charset="0"/>
                                              <a:sym typeface="Wingdings"/>
                                            </a:rPr>
                                            <m:t>′</m:t>
                                          </m:r>
                                        </m:sup>
                                      </m:sSup>
                                    </m:e>
                                  </m:d>
                                </m:num>
                                <m:den>
                                  <m:r>
                                    <a:rPr lang="en-US" i="1">
                                      <a:latin typeface="Cambria Math" charset="0"/>
                                      <a:sym typeface="Wingdings"/>
                                    </a:rPr>
                                    <m:t>𝑓</m:t>
                                  </m:r>
                                  <m:d>
                                    <m:dPr>
                                      <m:ctrlPr>
                                        <a:rPr lang="en-US" i="1">
                                          <a:latin typeface="Cambria Math" panose="02040503050406030204" pitchFamily="18" charset="0"/>
                                          <a:sym typeface="Wingdings"/>
                                        </a:rPr>
                                      </m:ctrlPr>
                                    </m:dPr>
                                    <m:e>
                                      <m:r>
                                        <a:rPr lang="en-US" i="1">
                                          <a:latin typeface="Cambria Math" charset="0"/>
                                          <a:ea typeface="Cambria Math" charset="0"/>
                                          <a:cs typeface="Cambria Math" charset="0"/>
                                          <a:sym typeface="Wingdings"/>
                                        </a:rPr>
                                        <m:t>𝜃</m:t>
                                      </m:r>
                                    </m:e>
                                  </m:d>
                                </m:den>
                              </m:f>
                            </m:e>
                          </m:d>
                        </m:e>
                      </m:func>
                    </m:oMath>
                  </m:oMathPara>
                </a14:m>
                <a:endParaRPr lang="en-GB" dirty="0"/>
              </a:p>
              <a:p>
                <a:endParaRPr lang="en-GB" dirty="0"/>
              </a:p>
              <a:p>
                <a:r>
                  <a:rPr lang="en-GB" i="1" dirty="0"/>
                  <a:t>SAVE LOCATION</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sym typeface="Wingdings"/>
                            </a:rPr>
                            <m:t>𝜃</m:t>
                          </m:r>
                        </m:e>
                        <m:sub>
                          <m:r>
                            <a:rPr lang="en-US" b="0" i="1" smtClean="0">
                              <a:latin typeface="Cambria Math" charset="0"/>
                              <a:ea typeface="Cambria Math" charset="0"/>
                              <a:cs typeface="Cambria Math" charset="0"/>
                            </a:rPr>
                            <m:t>𝑡</m:t>
                          </m:r>
                        </m:sub>
                      </m:sSub>
                      <m:r>
                        <a:rPr lang="en-US" b="0" i="1" smtClean="0">
                          <a:latin typeface="Cambria Math" charset="0"/>
                          <a:ea typeface="Cambria Math" charset="0"/>
                          <a:cs typeface="Cambria Math" charset="0"/>
                        </a:rPr>
                        <m:t>←</m:t>
                      </m:r>
                      <m:r>
                        <a:rPr lang="en-US" i="1">
                          <a:latin typeface="Cambria Math" charset="0"/>
                          <a:ea typeface="Cambria Math" charset="0"/>
                          <a:cs typeface="Cambria Math" charset="0"/>
                          <a:sym typeface="Wingdings"/>
                        </a:rPr>
                        <m:t>𝜃</m:t>
                      </m:r>
                    </m:oMath>
                  </m:oMathPara>
                </a14:m>
                <a:endParaRPr lang="en-GB" baseline="-25000" dirty="0"/>
              </a:p>
            </p:txBody>
          </p:sp>
        </mc:Choice>
        <mc:Fallback>
          <p:sp>
            <p:nvSpPr>
              <p:cNvPr id="5" name="TextBox 4"/>
              <p:cNvSpPr txBox="1">
                <a:spLocks noRot="1" noChangeAspect="1" noMove="1" noResize="1" noEditPoints="1" noAdjustHandles="1" noChangeArrowheads="1" noChangeShapeType="1" noTextEdit="1"/>
              </p:cNvSpPr>
              <p:nvPr/>
            </p:nvSpPr>
            <p:spPr>
              <a:xfrm>
                <a:off x="5761832" y="1332122"/>
                <a:ext cx="3382168" cy="4650184"/>
              </a:xfrm>
              <a:prstGeom prst="rect">
                <a:avLst/>
              </a:prstGeom>
              <a:blipFill>
                <a:blip r:embed="rId4"/>
                <a:stretch>
                  <a:fillRect l="-13109" t="-820" b="-5464"/>
                </a:stretch>
              </a:blipFill>
            </p:spPr>
            <p:txBody>
              <a:bodyPr/>
              <a:lstStyle/>
              <a:p>
                <a:r>
                  <a:rPr lang="en-GB">
                    <a:noFill/>
                  </a:rPr>
                  <a:t> </a:t>
                </a:r>
              </a:p>
            </p:txBody>
          </p:sp>
        </mc:Fallback>
      </mc:AlternateContent>
      <p:sp>
        <p:nvSpPr>
          <p:cNvPr id="6" name="TextBox 5"/>
          <p:cNvSpPr txBox="1"/>
          <p:nvPr/>
        </p:nvSpPr>
        <p:spPr>
          <a:xfrm>
            <a:off x="1167891" y="5634872"/>
            <a:ext cx="4034029" cy="923330"/>
          </a:xfrm>
          <a:prstGeom prst="rect">
            <a:avLst/>
          </a:prstGeom>
          <a:noFill/>
        </p:spPr>
        <p:txBody>
          <a:bodyPr wrap="square" rtlCol="0">
            <a:spAutoFit/>
          </a:bodyPr>
          <a:lstStyle/>
          <a:p>
            <a:pPr marL="342900" indent="-342900">
              <a:buAutoNum type="arabicPeriod"/>
            </a:pPr>
            <a:r>
              <a:rPr lang="en-GB" dirty="0"/>
              <a:t>PROPOSE</a:t>
            </a:r>
          </a:p>
          <a:p>
            <a:pPr marL="342900" indent="-342900">
              <a:buAutoNum type="arabicPeriod"/>
            </a:pPr>
            <a:r>
              <a:rPr lang="en-GB" dirty="0"/>
              <a:t>MOVE OR STAY (“acceptance”)</a:t>
            </a:r>
          </a:p>
          <a:p>
            <a:pPr marL="342900" indent="-342900">
              <a:buAutoNum type="arabicPeriod"/>
            </a:pPr>
            <a:r>
              <a:rPr lang="en-GB" dirty="0"/>
              <a:t>SAVE LOCATION</a:t>
            </a:r>
          </a:p>
        </p:txBody>
      </p:sp>
      <p:sp>
        <p:nvSpPr>
          <p:cNvPr id="7" name="Oval 6"/>
          <p:cNvSpPr/>
          <p:nvPr/>
        </p:nvSpPr>
        <p:spPr>
          <a:xfrm>
            <a:off x="3276218" y="2704850"/>
            <a:ext cx="144000" cy="1440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8" name="Content Placeholder 2"/>
              <p:cNvSpPr txBox="1">
                <a:spLocks/>
              </p:cNvSpPr>
              <p:nvPr/>
            </p:nvSpPr>
            <p:spPr>
              <a:xfrm>
                <a:off x="3064727" y="5366835"/>
                <a:ext cx="325120" cy="411982"/>
              </a:xfrm>
              <a:prstGeom prst="rect">
                <a:avLst/>
              </a:prstGeom>
              <a:solidFill>
                <a:schemeClr val="bg1"/>
              </a:solidFill>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
                    </m:oMathParaPr>
                    <m:oMath xmlns:m="http://schemas.openxmlformats.org/officeDocument/2006/math">
                      <m:r>
                        <a:rPr lang="en-US" sz="2400" i="1" smtClean="0">
                          <a:latin typeface="Cambria Math" charset="0"/>
                          <a:ea typeface="Cambria Math" charset="0"/>
                          <a:cs typeface="Cambria Math" charset="0"/>
                        </a:rPr>
                        <m:t>𝜃</m:t>
                      </m:r>
                    </m:oMath>
                  </m:oMathPara>
                </a14:m>
                <a:endParaRPr lang="en-US" sz="2400" dirty="0"/>
              </a:p>
            </p:txBody>
          </p:sp>
        </mc:Choice>
        <mc:Fallback>
          <p:sp>
            <p:nvSpPr>
              <p:cNvPr id="8" name="Content Placeholder 2"/>
              <p:cNvSpPr txBox="1">
                <a:spLocks noRot="1" noChangeAspect="1" noMove="1" noResize="1" noEditPoints="1" noAdjustHandles="1" noChangeArrowheads="1" noChangeShapeType="1" noTextEdit="1"/>
              </p:cNvSpPr>
              <p:nvPr/>
            </p:nvSpPr>
            <p:spPr>
              <a:xfrm>
                <a:off x="3064727" y="5366835"/>
                <a:ext cx="325120" cy="411982"/>
              </a:xfrm>
              <a:prstGeom prst="rect">
                <a:avLst/>
              </a:prstGeom>
              <a:blipFill>
                <a:blip r:embed="rId5"/>
                <a:stretch>
                  <a:fillRect l="-11538"/>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9" name="Content Placeholder 2"/>
              <p:cNvSpPr txBox="1">
                <a:spLocks/>
              </p:cNvSpPr>
              <p:nvPr/>
            </p:nvSpPr>
            <p:spPr>
              <a:xfrm rot="16200000">
                <a:off x="-192205" y="3114911"/>
                <a:ext cx="738889" cy="336406"/>
              </a:xfrm>
              <a:prstGeom prst="rect">
                <a:avLst/>
              </a:prstGeom>
              <a:solidFill>
                <a:schemeClr val="bg1"/>
              </a:solidFill>
            </p:spPr>
            <p:txBody>
              <a:bodyPr vert="horz" lIns="91440" tIns="45720" rIns="91440" bIns="45720" rtlCol="0">
                <a:normAutofit fontScale="7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Group"/>
                    </m:oMathParaPr>
                    <m:oMath xmlns:m="http://schemas.openxmlformats.org/officeDocument/2006/math">
                      <m:r>
                        <a:rPr lang="en-US" sz="2000" b="0" i="1" smtClean="0">
                          <a:latin typeface="Cambria Math" charset="0"/>
                          <a:ea typeface="Cambria Math" charset="0"/>
                          <a:cs typeface="Cambria Math" charset="0"/>
                        </a:rPr>
                        <m:t>𝑓</m:t>
                      </m:r>
                      <m:d>
                        <m:dPr>
                          <m:ctrlPr>
                            <a:rPr lang="en-US" sz="2000" b="0" i="1" smtClean="0">
                              <a:latin typeface="Cambria Math" panose="02040503050406030204" pitchFamily="18" charset="0"/>
                              <a:ea typeface="Cambria Math" charset="0"/>
                              <a:cs typeface="Cambria Math" charset="0"/>
                            </a:rPr>
                          </m:ctrlPr>
                        </m:dPr>
                        <m:e>
                          <m:r>
                            <a:rPr lang="en-US" sz="2000" b="0" i="1" smtClean="0">
                              <a:latin typeface="Cambria Math" charset="0"/>
                              <a:ea typeface="Cambria Math" charset="0"/>
                              <a:cs typeface="Cambria Math" charset="0"/>
                            </a:rPr>
                            <m:t>𝜃</m:t>
                          </m:r>
                        </m:e>
                      </m:d>
                    </m:oMath>
                  </m:oMathPara>
                </a14:m>
                <a:endParaRPr lang="en-US" sz="2000" b="0" dirty="0">
                  <a:ea typeface="Cambria Math" charset="0"/>
                  <a:cs typeface="Cambria Math" charset="0"/>
                </a:endParaRPr>
              </a:p>
              <a:p>
                <a:pPr marL="0" indent="0" algn="ctr" defTabSz="914400">
                  <a:spcBef>
                    <a:spcPts val="0"/>
                  </a:spcBef>
                  <a:buFontTx/>
                  <a:buNone/>
                </a:pPr>
                <a:endParaRPr lang="en-US" sz="2400" dirty="0"/>
              </a:p>
            </p:txBody>
          </p:sp>
        </mc:Choice>
        <mc:Fallback>
          <p:sp>
            <p:nvSpPr>
              <p:cNvPr id="9" name="Content Placeholder 2"/>
              <p:cNvSpPr txBox="1">
                <a:spLocks noRot="1" noChangeAspect="1" noMove="1" noResize="1" noEditPoints="1" noAdjustHandles="1" noChangeArrowheads="1" noChangeShapeType="1" noTextEdit="1"/>
              </p:cNvSpPr>
              <p:nvPr/>
            </p:nvSpPr>
            <p:spPr>
              <a:xfrm rot="16200000">
                <a:off x="-192205" y="3114911"/>
                <a:ext cx="738889" cy="336406"/>
              </a:xfrm>
              <a:prstGeom prst="rect">
                <a:avLst/>
              </a:prstGeom>
              <a:blipFill>
                <a:blip r:embed="rId6"/>
                <a:stretch>
                  <a:fillRect r="-10714"/>
                </a:stretch>
              </a:blipFill>
            </p:spPr>
            <p:txBody>
              <a:bodyPr/>
              <a:lstStyle/>
              <a:p>
                <a:r>
                  <a:rPr lang="en-GB">
                    <a:noFill/>
                  </a:rPr>
                  <a:t> </a:t>
                </a:r>
              </a:p>
            </p:txBody>
          </p:sp>
        </mc:Fallback>
      </mc:AlternateContent>
    </p:spTree>
    <p:extLst>
      <p:ext uri="{BB962C8B-B14F-4D97-AF65-F5344CB8AC3E}">
        <p14:creationId xmlns:p14="http://schemas.microsoft.com/office/powerpoint/2010/main" val="194542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CMC_movement_optimized.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2388" y="0"/>
            <a:ext cx="5760000" cy="4320000"/>
          </a:xfrm>
          <a:prstGeom prst="rect">
            <a:avLst/>
          </a:prstGeom>
        </p:spPr>
      </p:pic>
      <mc:AlternateContent xmlns:mc="http://schemas.openxmlformats.org/markup-compatibility/2006" xmlns:a14="http://schemas.microsoft.com/office/drawing/2010/main">
        <mc:Choice Requires="a14">
          <p:sp>
            <p:nvSpPr>
              <p:cNvPr id="7" name="Content Placeholder 2"/>
              <p:cNvSpPr txBox="1">
                <a:spLocks/>
              </p:cNvSpPr>
              <p:nvPr/>
            </p:nvSpPr>
            <p:spPr>
              <a:xfrm>
                <a:off x="4423088" y="4150568"/>
                <a:ext cx="325120" cy="411982"/>
              </a:xfrm>
              <a:prstGeom prst="rect">
                <a:avLst/>
              </a:prstGeom>
              <a:solidFill>
                <a:schemeClr val="bg1"/>
              </a:solidFill>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
                    </m:oMathParaPr>
                    <m:oMath xmlns:m="http://schemas.openxmlformats.org/officeDocument/2006/math">
                      <m:r>
                        <a:rPr lang="en-US" sz="2400" i="1" smtClean="0">
                          <a:latin typeface="Cambria Math" charset="0"/>
                          <a:ea typeface="Cambria Math" charset="0"/>
                          <a:cs typeface="Cambria Math" charset="0"/>
                        </a:rPr>
                        <m:t>𝜃</m:t>
                      </m:r>
                    </m:oMath>
                  </m:oMathPara>
                </a14:m>
                <a:endParaRPr lang="en-US" sz="2400" dirty="0"/>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4423088" y="4150568"/>
                <a:ext cx="325120" cy="411982"/>
              </a:xfrm>
              <a:prstGeom prst="rect">
                <a:avLst/>
              </a:prstGeom>
              <a:blipFill rotWithShape="0">
                <a:blip r:embed="rId3"/>
                <a:stretch>
                  <a:fillRect l="-13208"/>
                </a:stretch>
              </a:blipFill>
            </p:spPr>
            <p:txBody>
              <a:bodyPr/>
              <a:lstStyle/>
              <a:p>
                <a:r>
                  <a:rPr lang="en-US">
                    <a:noFill/>
                  </a:rPr>
                  <a:t> </a:t>
                </a:r>
              </a:p>
            </p:txBody>
          </p:sp>
        </mc:Fallback>
      </mc:AlternateContent>
      <p:pic>
        <p:nvPicPr>
          <p:cNvPr id="5" name="Picture 4" descr="MCMC_trace.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5218" y="4139037"/>
            <a:ext cx="5688000" cy="1422000"/>
          </a:xfrm>
          <a:prstGeom prst="rect">
            <a:avLst/>
          </a:prstGeom>
        </p:spPr>
      </p:pic>
      <mc:AlternateContent xmlns:mc="http://schemas.openxmlformats.org/markup-compatibility/2006" xmlns:a14="http://schemas.microsoft.com/office/drawing/2010/main">
        <mc:Choice Requires="a14">
          <p:sp>
            <p:nvSpPr>
              <p:cNvPr id="8" name="Content Placeholder 2"/>
              <p:cNvSpPr txBox="1">
                <a:spLocks/>
              </p:cNvSpPr>
              <p:nvPr/>
            </p:nvSpPr>
            <p:spPr>
              <a:xfrm>
                <a:off x="4423088" y="5355046"/>
                <a:ext cx="325120" cy="411982"/>
              </a:xfrm>
              <a:prstGeom prst="rect">
                <a:avLst/>
              </a:prstGeom>
              <a:solidFill>
                <a:schemeClr val="bg1"/>
              </a:solidFill>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
                    </m:oMathParaPr>
                    <m:oMath xmlns:m="http://schemas.openxmlformats.org/officeDocument/2006/math">
                      <m:r>
                        <a:rPr lang="en-US" sz="2400" i="1" smtClean="0">
                          <a:latin typeface="Cambria Math" charset="0"/>
                          <a:ea typeface="Cambria Math" charset="0"/>
                          <a:cs typeface="Cambria Math" charset="0"/>
                        </a:rPr>
                        <m:t>𝜃</m:t>
                      </m:r>
                    </m:oMath>
                  </m:oMathPara>
                </a14:m>
                <a:endParaRPr lang="en-US" sz="2400" dirty="0"/>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4423088" y="5355046"/>
                <a:ext cx="325120" cy="411982"/>
              </a:xfrm>
              <a:prstGeom prst="rect">
                <a:avLst/>
              </a:prstGeom>
              <a:blipFill rotWithShape="0">
                <a:blip r:embed="rId5"/>
                <a:stretch>
                  <a:fillRect l="-13208"/>
                </a:stretch>
              </a:blipFill>
            </p:spPr>
            <p:txBody>
              <a:bodyPr/>
              <a:lstStyle/>
              <a:p>
                <a:r>
                  <a:rPr lang="en-US">
                    <a:noFill/>
                  </a:rPr>
                  <a:t> </a:t>
                </a:r>
              </a:p>
            </p:txBody>
          </p:sp>
        </mc:Fallback>
      </mc:AlternateContent>
      <p:pic>
        <p:nvPicPr>
          <p:cNvPr id="6" name="Picture 5" descr="MCMC_hist.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33088" y="5398045"/>
            <a:ext cx="5580000" cy="1395000"/>
          </a:xfrm>
          <a:prstGeom prst="rect">
            <a:avLst/>
          </a:prstGeom>
        </p:spPr>
      </p:pic>
      <mc:AlternateContent xmlns:mc="http://schemas.openxmlformats.org/markup-compatibility/2006" xmlns:a14="http://schemas.microsoft.com/office/drawing/2010/main">
        <mc:Choice Requires="a14">
          <p:sp>
            <p:nvSpPr>
              <p:cNvPr id="9" name="Content Placeholder 2"/>
              <p:cNvSpPr txBox="1">
                <a:spLocks/>
              </p:cNvSpPr>
              <p:nvPr/>
            </p:nvSpPr>
            <p:spPr>
              <a:xfrm>
                <a:off x="4423088" y="6602523"/>
                <a:ext cx="325120" cy="326597"/>
              </a:xfrm>
              <a:prstGeom prst="rect">
                <a:avLst/>
              </a:prstGeom>
              <a:solidFill>
                <a:schemeClr val="bg1"/>
              </a:solidFill>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
                    </m:oMathParaPr>
                    <m:oMath xmlns:m="http://schemas.openxmlformats.org/officeDocument/2006/math">
                      <m:r>
                        <a:rPr lang="en-US" sz="2400" i="1" smtClean="0">
                          <a:latin typeface="Cambria Math" charset="0"/>
                          <a:ea typeface="Cambria Math" charset="0"/>
                          <a:cs typeface="Cambria Math" charset="0"/>
                        </a:rPr>
                        <m:t>𝜃</m:t>
                      </m:r>
                    </m:oMath>
                  </m:oMathPara>
                </a14:m>
                <a:endParaRPr lang="en-US" sz="2400" dirty="0"/>
              </a:p>
            </p:txBody>
          </p:sp>
        </mc:Choice>
        <mc:Fallback xmlns="">
          <p:sp>
            <p:nvSpPr>
              <p:cNvPr id="9" name="Content Placeholder 2"/>
              <p:cNvSpPr txBox="1">
                <a:spLocks noRot="1" noChangeAspect="1" noMove="1" noResize="1" noEditPoints="1" noAdjustHandles="1" noChangeArrowheads="1" noChangeShapeType="1" noTextEdit="1"/>
              </p:cNvSpPr>
              <p:nvPr/>
            </p:nvSpPr>
            <p:spPr>
              <a:xfrm>
                <a:off x="4423088" y="6602523"/>
                <a:ext cx="325120" cy="326597"/>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2"/>
              <p:cNvSpPr txBox="1">
                <a:spLocks/>
              </p:cNvSpPr>
              <p:nvPr/>
            </p:nvSpPr>
            <p:spPr>
              <a:xfrm rot="16200000">
                <a:off x="1125921" y="1901317"/>
                <a:ext cx="738889" cy="336406"/>
              </a:xfrm>
              <a:prstGeom prst="rect">
                <a:avLst/>
              </a:prstGeom>
              <a:solidFill>
                <a:schemeClr val="bg1"/>
              </a:solidFill>
            </p:spPr>
            <p:txBody>
              <a:bodyPr vert="horz" lIns="91440" tIns="45720" rIns="91440" bIns="45720" rtlCol="0">
                <a:normAutofit fontScale="7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Group"/>
                    </m:oMathParaPr>
                    <m:oMath xmlns:m="http://schemas.openxmlformats.org/officeDocument/2006/math">
                      <m:r>
                        <a:rPr lang="en-US" sz="2000" b="0" i="1" smtClean="0">
                          <a:latin typeface="Cambria Math" charset="0"/>
                          <a:ea typeface="Cambria Math" charset="0"/>
                          <a:cs typeface="Cambria Math" charset="0"/>
                        </a:rPr>
                        <m:t>𝑓</m:t>
                      </m:r>
                      <m:d>
                        <m:dPr>
                          <m:ctrlPr>
                            <a:rPr lang="en-US" sz="2000" b="0" i="1" smtClean="0">
                              <a:latin typeface="Cambria Math" panose="02040503050406030204" pitchFamily="18" charset="0"/>
                              <a:ea typeface="Cambria Math" charset="0"/>
                              <a:cs typeface="Cambria Math" charset="0"/>
                            </a:rPr>
                          </m:ctrlPr>
                        </m:dPr>
                        <m:e>
                          <m:r>
                            <a:rPr lang="en-US" sz="2000" b="0" i="1" smtClean="0">
                              <a:latin typeface="Cambria Math" charset="0"/>
                              <a:ea typeface="Cambria Math" charset="0"/>
                              <a:cs typeface="Cambria Math" charset="0"/>
                            </a:rPr>
                            <m:t>𝜃</m:t>
                          </m:r>
                        </m:e>
                      </m:d>
                    </m:oMath>
                  </m:oMathPara>
                </a14:m>
                <a:endParaRPr lang="en-US" sz="2000" b="0" dirty="0">
                  <a:ea typeface="Cambria Math" charset="0"/>
                  <a:cs typeface="Cambria Math" charset="0"/>
                </a:endParaRPr>
              </a:p>
              <a:p>
                <a:pPr marL="0" indent="0" algn="ctr" defTabSz="914400">
                  <a:spcBef>
                    <a:spcPts val="0"/>
                  </a:spcBef>
                  <a:buFontTx/>
                  <a:buNone/>
                </a:pPr>
                <a:endParaRPr lang="en-US" sz="2400" dirty="0"/>
              </a:p>
            </p:txBody>
          </p:sp>
        </mc:Choice>
        <mc:Fallback xmlns="">
          <p:sp>
            <p:nvSpPr>
              <p:cNvPr id="10" name="Content Placeholder 2"/>
              <p:cNvSpPr txBox="1">
                <a:spLocks noRot="1" noChangeAspect="1" noMove="1" noResize="1" noEditPoints="1" noAdjustHandles="1" noChangeArrowheads="1" noChangeShapeType="1" noTextEdit="1"/>
              </p:cNvSpPr>
              <p:nvPr/>
            </p:nvSpPr>
            <p:spPr>
              <a:xfrm rot="16200000">
                <a:off x="1125921" y="1901317"/>
                <a:ext cx="738889" cy="336406"/>
              </a:xfrm>
              <a:prstGeom prst="rect">
                <a:avLst/>
              </a:prstGeom>
              <a:blipFill rotWithShape="0">
                <a:blip r:embed="rId8"/>
                <a:stretch>
                  <a:fillRect r="-12727"/>
                </a:stretch>
              </a:blipFill>
            </p:spPr>
            <p:txBody>
              <a:bodyPr/>
              <a:lstStyle/>
              <a:p>
                <a:r>
                  <a:rPr lang="en-US">
                    <a:noFill/>
                  </a:rPr>
                  <a:t> </a:t>
                </a:r>
              </a:p>
            </p:txBody>
          </p:sp>
        </mc:Fallback>
      </mc:AlternateContent>
    </p:spTree>
    <p:extLst>
      <p:ext uri="{BB962C8B-B14F-4D97-AF65-F5344CB8AC3E}">
        <p14:creationId xmlns:p14="http://schemas.microsoft.com/office/powerpoint/2010/main" val="72642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F7CA8E-DBB9-AF25-FDB7-99CD057B1378}"/>
              </a:ext>
            </a:extLst>
          </p:cNvPr>
          <p:cNvPicPr>
            <a:picLocks noChangeAspect="1"/>
          </p:cNvPicPr>
          <p:nvPr/>
        </p:nvPicPr>
        <p:blipFill>
          <a:blip r:embed="rId2"/>
          <a:stretch>
            <a:fillRect/>
          </a:stretch>
        </p:blipFill>
        <p:spPr>
          <a:xfrm>
            <a:off x="1185124" y="10510"/>
            <a:ext cx="6647632" cy="6858000"/>
          </a:xfrm>
          <a:prstGeom prst="rect">
            <a:avLst/>
          </a:prstGeom>
        </p:spPr>
      </p:pic>
    </p:spTree>
    <p:extLst>
      <p:ext uri="{BB962C8B-B14F-4D97-AF65-F5344CB8AC3E}">
        <p14:creationId xmlns:p14="http://schemas.microsoft.com/office/powerpoint/2010/main" val="1805151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After enough iterations…</a:t>
            </a:r>
          </a:p>
        </p:txBody>
      </p:sp>
      <p:pic>
        <p:nvPicPr>
          <p:cNvPr id="3" name="Picture 2" descr="MCMC_trace_100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3101" y="1417638"/>
            <a:ext cx="5760000" cy="2871652"/>
          </a:xfrm>
          <a:prstGeom prst="rect">
            <a:avLst/>
          </a:prstGeom>
        </p:spPr>
      </p:pic>
      <p:pic>
        <p:nvPicPr>
          <p:cNvPr id="4" name="Picture 3" descr="MCMC_hist_1000.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952" y="4058139"/>
            <a:ext cx="5544000" cy="2763966"/>
          </a:xfrm>
          <a:prstGeom prst="rect">
            <a:avLst/>
          </a:prstGeom>
        </p:spPr>
      </p:pic>
      <p:pic>
        <p:nvPicPr>
          <p:cNvPr id="6" name="Picture 5" descr="MCMC_curve_transparent.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43760" y="4058139"/>
            <a:ext cx="5626192" cy="2576340"/>
          </a:xfrm>
          <a:prstGeom prst="rect">
            <a:avLst/>
          </a:prstGeom>
        </p:spPr>
      </p:pic>
      <mc:AlternateContent xmlns:mc="http://schemas.openxmlformats.org/markup-compatibility/2006" xmlns:a14="http://schemas.microsoft.com/office/drawing/2010/main">
        <mc:Choice Requires="a14">
          <p:sp>
            <p:nvSpPr>
              <p:cNvPr id="7" name="Content Placeholder 2"/>
              <p:cNvSpPr txBox="1">
                <a:spLocks/>
              </p:cNvSpPr>
              <p:nvPr/>
            </p:nvSpPr>
            <p:spPr>
              <a:xfrm>
                <a:off x="5025607" y="6522301"/>
                <a:ext cx="325120" cy="335699"/>
              </a:xfrm>
              <a:prstGeom prst="rect">
                <a:avLst/>
              </a:prstGeom>
              <a:solidFill>
                <a:schemeClr val="bg1"/>
              </a:solidFill>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
                    </m:oMathParaPr>
                    <m:oMath xmlns:m="http://schemas.openxmlformats.org/officeDocument/2006/math">
                      <m:r>
                        <a:rPr lang="en-US" sz="2400" i="1" smtClean="0">
                          <a:latin typeface="Cambria Math" charset="0"/>
                          <a:ea typeface="Cambria Math" charset="0"/>
                          <a:cs typeface="Cambria Math" charset="0"/>
                        </a:rPr>
                        <m:t>𝜃</m:t>
                      </m:r>
                    </m:oMath>
                  </m:oMathPara>
                </a14:m>
                <a:endParaRPr lang="en-US" sz="2400" dirty="0"/>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5025607" y="6522301"/>
                <a:ext cx="325120" cy="335699"/>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08935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Practical, part 2</a:t>
            </a:r>
          </a:p>
        </p:txBody>
      </p:sp>
      <p:pic>
        <p:nvPicPr>
          <p:cNvPr id="4" name="Picture 3" descr="MCMC_curv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32122"/>
            <a:ext cx="5761832" cy="4325549"/>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5761832" y="1332122"/>
                <a:ext cx="3382168" cy="4650184"/>
              </a:xfrm>
              <a:prstGeom prst="rect">
                <a:avLst/>
              </a:prstGeom>
              <a:noFill/>
            </p:spPr>
            <p:txBody>
              <a:bodyPr wrap="square" rtlCol="0">
                <a:spAutoFit/>
              </a:bodyPr>
              <a:lstStyle/>
              <a:p>
                <a:r>
                  <a:rPr lang="en-GB" dirty="0"/>
                  <a:t>Choose a starting point, </a:t>
                </a:r>
                <a14:m>
                  <m:oMath xmlns:m="http://schemas.openxmlformats.org/officeDocument/2006/math">
                    <m:r>
                      <a:rPr lang="en-US" i="1">
                        <a:latin typeface="Cambria Math" charset="0"/>
                        <a:ea typeface="Cambria Math" charset="0"/>
                        <a:cs typeface="Cambria Math" charset="0"/>
                        <a:sym typeface="Wingdings"/>
                      </a:rPr>
                      <m:t>𝜃</m:t>
                    </m:r>
                    <m:r>
                      <a:rPr lang="en-US" i="1">
                        <a:latin typeface="Cambria Math" charset="0"/>
                        <a:ea typeface="Cambria Math" charset="0"/>
                        <a:cs typeface="Cambria Math" charset="0"/>
                        <a:sym typeface="Wingdings"/>
                      </a:rPr>
                      <m:t>=</m:t>
                    </m:r>
                    <m:sSub>
                      <m:sSubPr>
                        <m:ctrlPr>
                          <a:rPr lang="en-US" i="1">
                            <a:latin typeface="Cambria Math" panose="02040503050406030204" pitchFamily="18" charset="0"/>
                            <a:ea typeface="Cambria Math" charset="0"/>
                            <a:cs typeface="Cambria Math" charset="0"/>
                            <a:sym typeface="Wingdings"/>
                          </a:rPr>
                        </m:ctrlPr>
                      </m:sSubPr>
                      <m:e>
                        <m:r>
                          <a:rPr lang="en-US" i="1">
                            <a:latin typeface="Cambria Math" charset="0"/>
                            <a:ea typeface="Cambria Math" charset="0"/>
                            <a:cs typeface="Cambria Math" charset="0"/>
                            <a:sym typeface="Wingdings"/>
                          </a:rPr>
                          <m:t>𝜃</m:t>
                        </m:r>
                      </m:e>
                      <m:sub>
                        <m:r>
                          <a:rPr lang="en-US" i="1">
                            <a:latin typeface="Cambria Math" charset="0"/>
                            <a:ea typeface="Cambria Math" charset="0"/>
                            <a:cs typeface="Cambria Math" charset="0"/>
                            <a:sym typeface="Wingdings"/>
                          </a:rPr>
                          <m:t>0</m:t>
                        </m:r>
                      </m:sub>
                    </m:sSub>
                  </m:oMath>
                </a14:m>
                <a:endParaRPr lang="en-GB" i="1" dirty="0"/>
              </a:p>
              <a:p>
                <a:endParaRPr lang="en-GB" i="1" dirty="0"/>
              </a:p>
              <a:p>
                <a:endParaRPr lang="en-GB" dirty="0"/>
              </a:p>
              <a:p>
                <a:r>
                  <a:rPr lang="en-GB" i="1" dirty="0"/>
                  <a:t>PROPOSE</a:t>
                </a:r>
              </a:p>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i="1">
                              <a:latin typeface="Cambria Math" charset="0"/>
                              <a:ea typeface="Cambria Math" charset="0"/>
                              <a:cs typeface="Cambria Math" charset="0"/>
                              <a:sym typeface="Wingdings"/>
                            </a:rPr>
                            <m:t>𝜃</m:t>
                          </m:r>
                        </m:e>
                        <m:sup>
                          <m:r>
                            <a:rPr lang="en-US" b="0" i="1" smtClean="0">
                              <a:latin typeface="Cambria Math" charset="0"/>
                            </a:rPr>
                            <m:t>′</m:t>
                          </m:r>
                        </m:sup>
                      </m:sSup>
                      <m:r>
                        <a:rPr lang="en-US" b="0" i="1" smtClean="0">
                          <a:latin typeface="Cambria Math" charset="0"/>
                        </a:rPr>
                        <m:t>=</m:t>
                      </m:r>
                      <m:r>
                        <a:rPr lang="en-US" i="1">
                          <a:latin typeface="Cambria Math" charset="0"/>
                          <a:ea typeface="Cambria Math" charset="0"/>
                          <a:cs typeface="Cambria Math" charset="0"/>
                          <a:sym typeface="Wingdings"/>
                        </a:rPr>
                        <m:t>𝜃</m:t>
                      </m:r>
                      <m:r>
                        <a:rPr lang="en-US" b="0" i="1" smtClean="0">
                          <a:latin typeface="Cambria Math" charset="0"/>
                        </a:rPr>
                        <m:t>+</m:t>
                      </m:r>
                      <m:r>
                        <a:rPr lang="en-US" b="0" i="1" smtClean="0">
                          <a:latin typeface="Cambria Math" charset="0"/>
                          <a:ea typeface="Cambria Math" charset="0"/>
                          <a:cs typeface="Cambria Math" charset="0"/>
                        </a:rPr>
                        <m:t>𝜀</m:t>
                      </m:r>
                      <m:r>
                        <a:rPr lang="en-US" b="0" i="1" smtClean="0">
                          <a:latin typeface="Cambria Math" charset="0"/>
                          <a:ea typeface="Cambria Math" charset="0"/>
                          <a:cs typeface="Cambria Math" charset="0"/>
                        </a:rPr>
                        <m:t> | </m:t>
                      </m:r>
                      <m:r>
                        <a:rPr lang="en-US" b="0" i="1" smtClean="0">
                          <a:latin typeface="Cambria Math" charset="0"/>
                          <a:ea typeface="Cambria Math" charset="0"/>
                          <a:cs typeface="Cambria Math" charset="0"/>
                        </a:rPr>
                        <m:t>𝜀</m:t>
                      </m:r>
                      <m:r>
                        <a:rPr lang="en-US" b="0" i="1" smtClean="0">
                          <a:latin typeface="Cambria Math" charset="0"/>
                          <a:ea typeface="Cambria Math" charset="0"/>
                          <a:cs typeface="Cambria Math" charset="0"/>
                        </a:rPr>
                        <m:t> ~ </m:t>
                      </m:r>
                      <m:r>
                        <a:rPr lang="en-US" b="0" i="1" smtClean="0">
                          <a:latin typeface="Cambria Math" charset="0"/>
                          <a:ea typeface="Cambria Math" charset="0"/>
                          <a:cs typeface="Cambria Math" charset="0"/>
                        </a:rPr>
                        <m:t>𝑄</m:t>
                      </m:r>
                    </m:oMath>
                  </m:oMathPara>
                </a14:m>
                <a:endParaRPr lang="en-GB" sz="2000" dirty="0">
                  <a:latin typeface="+mj-lt"/>
                  <a:cs typeface="Symbol" charset="2"/>
                </a:endParaRPr>
              </a:p>
              <a:p>
                <a:endParaRPr lang="en-GB" dirty="0"/>
              </a:p>
              <a:p>
                <a:r>
                  <a:rPr lang="en-GB" i="1" dirty="0"/>
                  <a:t>MOVE OR STAY</a:t>
                </a:r>
              </a:p>
              <a:p>
                <a:endParaRPr lang="en-GB" dirty="0"/>
              </a:p>
              <a:p>
                <a:pPr/>
                <a14:m>
                  <m:oMathPara xmlns:m="http://schemas.openxmlformats.org/officeDocument/2006/math">
                    <m:oMathParaPr>
                      <m:jc m:val="centerGroup"/>
                    </m:oMathParaPr>
                    <m:oMath xmlns:m="http://schemas.openxmlformats.org/officeDocument/2006/math">
                      <m:r>
                        <a:rPr lang="en-US" i="1">
                          <a:latin typeface="Cambria Math" charset="0"/>
                          <a:ea typeface="Cambria Math" charset="0"/>
                          <a:cs typeface="Cambria Math" charset="0"/>
                          <a:sym typeface="Wingdings"/>
                        </a:rPr>
                        <m:t>𝜃</m:t>
                      </m:r>
                      <m:r>
                        <a:rPr lang="is-IS" b="0" i="1" smtClean="0">
                          <a:latin typeface="Cambria Math" charset="0"/>
                          <a:ea typeface="Cambria Math" charset="0"/>
                          <a:cs typeface="Cambria Math" charset="0"/>
                          <a:sym typeface="Wingdings"/>
                        </a:rPr>
                        <m:t>→</m:t>
                      </m:r>
                      <m:d>
                        <m:dPr>
                          <m:begChr m:val="{"/>
                          <m:endChr m:val=""/>
                          <m:ctrlPr>
                            <a:rPr lang="is-IS" b="0" i="1" smtClean="0">
                              <a:latin typeface="Cambria Math" panose="02040503050406030204" pitchFamily="18" charset="0"/>
                              <a:ea typeface="Cambria Math" charset="0"/>
                              <a:cs typeface="Cambria Math" charset="0"/>
                              <a:sym typeface="Wingdings"/>
                            </a:rPr>
                          </m:ctrlPr>
                        </m:dPr>
                        <m:e>
                          <m:m>
                            <m:mPr>
                              <m:mcs>
                                <m:mc>
                                  <m:mcPr>
                                    <m:count m:val="3"/>
                                    <m:mcJc m:val="center"/>
                                  </m:mcPr>
                                </m:mc>
                              </m:mcs>
                              <m:ctrlPr>
                                <a:rPr lang="uk-UA" b="0" i="1" smtClean="0">
                                  <a:latin typeface="Cambria Math" panose="02040503050406030204" pitchFamily="18" charset="0"/>
                                  <a:ea typeface="Cambria Math" charset="0"/>
                                  <a:cs typeface="Cambria Math" charset="0"/>
                                  <a:sym typeface="Wingdings"/>
                                </a:rPr>
                              </m:ctrlPr>
                            </m:mPr>
                            <m:mr>
                              <m:e>
                                <m:r>
                                  <a:rPr lang="en-US" i="1">
                                    <a:latin typeface="Cambria Math" charset="0"/>
                                    <a:ea typeface="Cambria Math" charset="0"/>
                                    <a:cs typeface="Cambria Math" charset="0"/>
                                    <a:sym typeface="Wingdings"/>
                                  </a:rPr>
                                  <m:t>𝜃</m:t>
                                </m:r>
                                <m:r>
                                  <m:rPr>
                                    <m:brk m:alnAt="7"/>
                                  </m:rPr>
                                  <a:rPr lang="en-US" b="0" i="1" smtClean="0">
                                    <a:latin typeface="Cambria Math" charset="0"/>
                                    <a:ea typeface="Cambria Math" charset="0"/>
                                    <a:cs typeface="Cambria Math" charset="0"/>
                                    <a:sym typeface="Wingdings"/>
                                  </a:rPr>
                                  <m:t>′</m:t>
                                </m:r>
                              </m:e>
                              <m:e>
                                <m:r>
                                  <m:rPr>
                                    <m:sty m:val="p"/>
                                  </m:rPr>
                                  <a:rPr lang="en-US" b="0" i="0" smtClean="0">
                                    <a:latin typeface="Cambria Math" charset="0"/>
                                    <a:ea typeface="Cambria Math" charset="0"/>
                                    <a:cs typeface="Cambria Math" charset="0"/>
                                    <a:sym typeface="Wingdings"/>
                                  </a:rPr>
                                  <m:t>Pr</m:t>
                                </m:r>
                                <m:r>
                                  <a:rPr lang="en-US" b="0" i="1" smtClean="0">
                                    <a:latin typeface="Cambria Math" charset="0"/>
                                    <a:ea typeface="Cambria Math" charset="0"/>
                                    <a:cs typeface="Cambria Math" charset="0"/>
                                    <a:sym typeface="Wingdings"/>
                                  </a:rPr>
                                  <m:t>⁡(</m:t>
                                </m:r>
                                <m:r>
                                  <a:rPr lang="en-US" b="0" i="1" smtClean="0">
                                    <a:latin typeface="Cambria Math" charset="0"/>
                                    <a:ea typeface="Cambria Math" charset="0"/>
                                    <a:cs typeface="Cambria Math" charset="0"/>
                                    <a:sym typeface="Wingdings"/>
                                  </a:rPr>
                                  <m:t>𝑎</m:t>
                                </m:r>
                                <m:r>
                                  <a:rPr lang="en-US" b="0" i="1" smtClean="0">
                                    <a:latin typeface="Cambria Math" charset="0"/>
                                    <a:ea typeface="Cambria Math" charset="0"/>
                                    <a:cs typeface="Cambria Math" charset="0"/>
                                    <a:sym typeface="Wingdings"/>
                                  </a:rPr>
                                  <m:t>)</m:t>
                                </m:r>
                              </m:e>
                              <m:e>
                                <m:r>
                                  <a:rPr lang="en-US" b="0" i="1" smtClean="0">
                                    <a:latin typeface="Cambria Math" charset="0"/>
                                    <a:ea typeface="Cambria Math" charset="0"/>
                                    <a:cs typeface="Cambria Math" charset="0"/>
                                    <a:sym typeface="Wingdings"/>
                                  </a:rPr>
                                  <m:t>𝐴𝑐𝑐𝑒𝑝𝑡</m:t>
                                </m:r>
                              </m:e>
                            </m:mr>
                            <m:mr>
                              <m:e>
                                <m:r>
                                  <a:rPr lang="en-US" i="1">
                                    <a:latin typeface="Cambria Math" charset="0"/>
                                    <a:ea typeface="Cambria Math" charset="0"/>
                                    <a:cs typeface="Cambria Math" charset="0"/>
                                    <a:sym typeface="Wingdings"/>
                                  </a:rPr>
                                  <m:t>𝜃</m:t>
                                </m:r>
                              </m:e>
                              <m:e>
                                <m:r>
                                  <m:rPr>
                                    <m:sty m:val="p"/>
                                  </m:rPr>
                                  <a:rPr lang="en-US" b="0" i="0" smtClean="0">
                                    <a:latin typeface="Cambria Math" charset="0"/>
                                    <a:ea typeface="Cambria Math" charset="0"/>
                                    <a:cs typeface="Cambria Math" charset="0"/>
                                    <a:sym typeface="Wingdings"/>
                                  </a:rPr>
                                  <m:t>Pr</m:t>
                                </m:r>
                                <m:r>
                                  <a:rPr lang="en-US" b="0" i="1" smtClean="0">
                                    <a:latin typeface="Cambria Math" charset="0"/>
                                    <a:ea typeface="Cambria Math" charset="0"/>
                                    <a:cs typeface="Cambria Math" charset="0"/>
                                    <a:sym typeface="Wingdings"/>
                                  </a:rPr>
                                  <m:t>⁡(1−</m:t>
                                </m:r>
                                <m:r>
                                  <a:rPr lang="en-US" b="0" i="1" smtClean="0">
                                    <a:latin typeface="Cambria Math" charset="0"/>
                                    <a:ea typeface="Cambria Math" charset="0"/>
                                    <a:cs typeface="Cambria Math" charset="0"/>
                                    <a:sym typeface="Wingdings"/>
                                  </a:rPr>
                                  <m:t>𝑎</m:t>
                                </m:r>
                                <m:r>
                                  <a:rPr lang="en-US" b="0" i="1" smtClean="0">
                                    <a:latin typeface="Cambria Math" charset="0"/>
                                    <a:ea typeface="Cambria Math" charset="0"/>
                                    <a:cs typeface="Cambria Math" charset="0"/>
                                    <a:sym typeface="Wingdings"/>
                                  </a:rPr>
                                  <m:t>)</m:t>
                                </m:r>
                              </m:e>
                              <m:e>
                                <m:r>
                                  <a:rPr lang="en-US" b="0" i="1" smtClean="0">
                                    <a:latin typeface="Cambria Math" charset="0"/>
                                    <a:ea typeface="Cambria Math" charset="0"/>
                                    <a:cs typeface="Cambria Math" charset="0"/>
                                    <a:sym typeface="Wingdings"/>
                                  </a:rPr>
                                  <m:t>𝑅𝑒𝑗𝑒𝑐𝑡</m:t>
                                </m:r>
                              </m:e>
                            </m:mr>
                          </m:m>
                        </m:e>
                      </m:d>
                    </m:oMath>
                  </m:oMathPara>
                </a14:m>
                <a:endParaRPr lang="en-US" i="1" dirty="0">
                  <a:latin typeface="Cambria Math" charset="0"/>
                  <a:sym typeface="Wingdings"/>
                </a:endParaRPr>
              </a:p>
              <a:p>
                <a:endParaRPr lang="en-US" b="0" i="1" dirty="0">
                  <a:latin typeface="Cambria Math" charset="0"/>
                  <a:sym typeface="Wingdings"/>
                </a:endParaRPr>
              </a:p>
              <a:p>
                <a:pPr/>
                <a14:m>
                  <m:oMathPara xmlns:m="http://schemas.openxmlformats.org/officeDocument/2006/math">
                    <m:oMathParaPr>
                      <m:jc m:val="centerGroup"/>
                    </m:oMathParaPr>
                    <m:oMath xmlns:m="http://schemas.openxmlformats.org/officeDocument/2006/math">
                      <m:r>
                        <a:rPr lang="en-US" b="0" i="1" smtClean="0">
                          <a:latin typeface="Cambria Math" charset="0"/>
                          <a:sym typeface="Wingdings"/>
                        </a:rPr>
                        <m:t>𝑎</m:t>
                      </m:r>
                      <m:r>
                        <a:rPr lang="en-US" i="1">
                          <a:latin typeface="Cambria Math" charset="0"/>
                          <a:sym typeface="Wingdings"/>
                        </a:rPr>
                        <m:t>=</m:t>
                      </m:r>
                      <m:func>
                        <m:funcPr>
                          <m:ctrlPr>
                            <a:rPr lang="en-US" i="1">
                              <a:latin typeface="Cambria Math" panose="02040503050406030204" pitchFamily="18" charset="0"/>
                              <a:sym typeface="Wingdings"/>
                            </a:rPr>
                          </m:ctrlPr>
                        </m:funcPr>
                        <m:fName>
                          <m:r>
                            <m:rPr>
                              <m:sty m:val="p"/>
                            </m:rPr>
                            <a:rPr lang="en-US">
                              <a:latin typeface="Cambria Math" charset="0"/>
                              <a:sym typeface="Wingdings"/>
                            </a:rPr>
                            <m:t>m</m:t>
                          </m:r>
                          <m:r>
                            <m:rPr>
                              <m:sty m:val="p"/>
                            </m:rPr>
                            <a:rPr lang="en-US" b="0" i="0" smtClean="0">
                              <a:latin typeface="Cambria Math" charset="0"/>
                              <a:sym typeface="Wingdings"/>
                            </a:rPr>
                            <m:t>in</m:t>
                          </m:r>
                        </m:fName>
                        <m:e>
                          <m:d>
                            <m:dPr>
                              <m:ctrlPr>
                                <a:rPr lang="en-US" i="1">
                                  <a:latin typeface="Cambria Math" panose="02040503050406030204" pitchFamily="18" charset="0"/>
                                  <a:sym typeface="Wingdings"/>
                                </a:rPr>
                              </m:ctrlPr>
                            </m:dPr>
                            <m:e>
                              <m:r>
                                <a:rPr lang="en-US" i="1">
                                  <a:latin typeface="Cambria Math" charset="0"/>
                                  <a:sym typeface="Wingdings"/>
                                </a:rPr>
                                <m:t>1,</m:t>
                              </m:r>
                              <m:f>
                                <m:fPr>
                                  <m:ctrlPr>
                                    <a:rPr lang="en-US" i="1">
                                      <a:latin typeface="Cambria Math" panose="02040503050406030204" pitchFamily="18" charset="0"/>
                                      <a:sym typeface="Wingdings"/>
                                    </a:rPr>
                                  </m:ctrlPr>
                                </m:fPr>
                                <m:num>
                                  <m:r>
                                    <a:rPr lang="en-US" i="1">
                                      <a:latin typeface="Cambria Math" charset="0"/>
                                      <a:sym typeface="Wingdings"/>
                                    </a:rPr>
                                    <m:t>𝑓</m:t>
                                  </m:r>
                                  <m:d>
                                    <m:dPr>
                                      <m:ctrlPr>
                                        <a:rPr lang="en-US" i="1">
                                          <a:latin typeface="Cambria Math" panose="02040503050406030204" pitchFamily="18" charset="0"/>
                                          <a:sym typeface="Wingdings"/>
                                        </a:rPr>
                                      </m:ctrlPr>
                                    </m:dPr>
                                    <m:e>
                                      <m:sSup>
                                        <m:sSupPr>
                                          <m:ctrlPr>
                                            <a:rPr lang="en-US" i="1">
                                              <a:latin typeface="Cambria Math" panose="02040503050406030204" pitchFamily="18" charset="0"/>
                                              <a:sym typeface="Wingdings"/>
                                            </a:rPr>
                                          </m:ctrlPr>
                                        </m:sSupPr>
                                        <m:e>
                                          <m:r>
                                            <a:rPr lang="en-US" i="1">
                                              <a:latin typeface="Cambria Math" charset="0"/>
                                              <a:ea typeface="Cambria Math" charset="0"/>
                                              <a:cs typeface="Cambria Math" charset="0"/>
                                              <a:sym typeface="Wingdings"/>
                                            </a:rPr>
                                            <m:t>𝜃</m:t>
                                          </m:r>
                                        </m:e>
                                        <m:sup>
                                          <m:r>
                                            <a:rPr lang="en-US" i="1">
                                              <a:latin typeface="Cambria Math" charset="0"/>
                                              <a:sym typeface="Wingdings"/>
                                            </a:rPr>
                                            <m:t>′</m:t>
                                          </m:r>
                                        </m:sup>
                                      </m:sSup>
                                    </m:e>
                                  </m:d>
                                </m:num>
                                <m:den>
                                  <m:r>
                                    <a:rPr lang="en-US" i="1">
                                      <a:latin typeface="Cambria Math" charset="0"/>
                                      <a:sym typeface="Wingdings"/>
                                    </a:rPr>
                                    <m:t>𝑓</m:t>
                                  </m:r>
                                  <m:d>
                                    <m:dPr>
                                      <m:ctrlPr>
                                        <a:rPr lang="en-US" i="1">
                                          <a:latin typeface="Cambria Math" panose="02040503050406030204" pitchFamily="18" charset="0"/>
                                          <a:sym typeface="Wingdings"/>
                                        </a:rPr>
                                      </m:ctrlPr>
                                    </m:dPr>
                                    <m:e>
                                      <m:r>
                                        <a:rPr lang="en-US" i="1">
                                          <a:latin typeface="Cambria Math" charset="0"/>
                                          <a:ea typeface="Cambria Math" charset="0"/>
                                          <a:cs typeface="Cambria Math" charset="0"/>
                                          <a:sym typeface="Wingdings"/>
                                        </a:rPr>
                                        <m:t>𝜃</m:t>
                                      </m:r>
                                    </m:e>
                                  </m:d>
                                </m:den>
                              </m:f>
                            </m:e>
                          </m:d>
                        </m:e>
                      </m:func>
                    </m:oMath>
                  </m:oMathPara>
                </a14:m>
                <a:endParaRPr lang="en-GB" dirty="0"/>
              </a:p>
              <a:p>
                <a:endParaRPr lang="en-GB" dirty="0"/>
              </a:p>
              <a:p>
                <a:r>
                  <a:rPr lang="en-GB" i="1" dirty="0"/>
                  <a:t>SAVE LOCATION</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sym typeface="Wingdings"/>
                            </a:rPr>
                            <m:t>𝜃</m:t>
                          </m:r>
                        </m:e>
                        <m:sub>
                          <m:r>
                            <a:rPr lang="en-US" b="0" i="1" smtClean="0">
                              <a:latin typeface="Cambria Math" charset="0"/>
                              <a:ea typeface="Cambria Math" charset="0"/>
                              <a:cs typeface="Cambria Math" charset="0"/>
                            </a:rPr>
                            <m:t>𝑡</m:t>
                          </m:r>
                        </m:sub>
                      </m:sSub>
                      <m:r>
                        <a:rPr lang="en-US" b="0" i="1" smtClean="0">
                          <a:latin typeface="Cambria Math" charset="0"/>
                          <a:ea typeface="Cambria Math" charset="0"/>
                          <a:cs typeface="Cambria Math" charset="0"/>
                        </a:rPr>
                        <m:t>←</m:t>
                      </m:r>
                      <m:r>
                        <a:rPr lang="en-US" i="1">
                          <a:latin typeface="Cambria Math" charset="0"/>
                          <a:ea typeface="Cambria Math" charset="0"/>
                          <a:cs typeface="Cambria Math" charset="0"/>
                          <a:sym typeface="Wingdings"/>
                        </a:rPr>
                        <m:t>𝜃</m:t>
                      </m:r>
                    </m:oMath>
                  </m:oMathPara>
                </a14:m>
                <a:endParaRPr lang="en-GB" baseline="-25000" dirty="0"/>
              </a:p>
            </p:txBody>
          </p:sp>
        </mc:Choice>
        <mc:Fallback xmlns="">
          <p:sp>
            <p:nvSpPr>
              <p:cNvPr id="5" name="TextBox 4"/>
              <p:cNvSpPr txBox="1">
                <a:spLocks noRot="1" noChangeAspect="1" noMove="1" noResize="1" noEditPoints="1" noAdjustHandles="1" noChangeArrowheads="1" noChangeShapeType="1" noTextEdit="1"/>
              </p:cNvSpPr>
              <p:nvPr/>
            </p:nvSpPr>
            <p:spPr>
              <a:xfrm>
                <a:off x="5761832" y="1332122"/>
                <a:ext cx="3382168" cy="4650184"/>
              </a:xfrm>
              <a:prstGeom prst="rect">
                <a:avLst/>
              </a:prstGeom>
              <a:blipFill rotWithShape="0">
                <a:blip r:embed="rId3"/>
                <a:stretch>
                  <a:fillRect l="-1441" t="-787"/>
                </a:stretch>
              </a:blipFill>
            </p:spPr>
            <p:txBody>
              <a:bodyPr/>
              <a:lstStyle/>
              <a:p>
                <a:r>
                  <a:rPr lang="en-US">
                    <a:noFill/>
                  </a:rPr>
                  <a:t> </a:t>
                </a:r>
              </a:p>
            </p:txBody>
          </p:sp>
        </mc:Fallback>
      </mc:AlternateContent>
      <p:sp>
        <p:nvSpPr>
          <p:cNvPr id="6" name="TextBox 5"/>
          <p:cNvSpPr txBox="1"/>
          <p:nvPr/>
        </p:nvSpPr>
        <p:spPr>
          <a:xfrm>
            <a:off x="1167891" y="5634872"/>
            <a:ext cx="4034029" cy="923330"/>
          </a:xfrm>
          <a:prstGeom prst="rect">
            <a:avLst/>
          </a:prstGeom>
          <a:noFill/>
        </p:spPr>
        <p:txBody>
          <a:bodyPr wrap="square" rtlCol="0">
            <a:spAutoFit/>
          </a:bodyPr>
          <a:lstStyle/>
          <a:p>
            <a:pPr marL="342900" indent="-342900">
              <a:buAutoNum type="arabicPeriod"/>
            </a:pPr>
            <a:r>
              <a:rPr lang="en-GB" dirty="0"/>
              <a:t>PROPOSE</a:t>
            </a:r>
          </a:p>
          <a:p>
            <a:pPr marL="342900" indent="-342900">
              <a:buAutoNum type="arabicPeriod"/>
            </a:pPr>
            <a:r>
              <a:rPr lang="en-GB" dirty="0"/>
              <a:t>MOVE OR STAY (“acceptance”)</a:t>
            </a:r>
          </a:p>
          <a:p>
            <a:pPr marL="342900" indent="-342900">
              <a:buAutoNum type="arabicPeriod"/>
            </a:pPr>
            <a:r>
              <a:rPr lang="en-GB" dirty="0"/>
              <a:t>SAVE LOCATION</a:t>
            </a:r>
          </a:p>
        </p:txBody>
      </p:sp>
      <p:sp>
        <p:nvSpPr>
          <p:cNvPr id="7" name="Oval 6"/>
          <p:cNvSpPr/>
          <p:nvPr/>
        </p:nvSpPr>
        <p:spPr>
          <a:xfrm>
            <a:off x="3276218" y="2704850"/>
            <a:ext cx="144000" cy="1440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8" name="Content Placeholder 2"/>
              <p:cNvSpPr txBox="1">
                <a:spLocks/>
              </p:cNvSpPr>
              <p:nvPr/>
            </p:nvSpPr>
            <p:spPr>
              <a:xfrm>
                <a:off x="3064727" y="5366835"/>
                <a:ext cx="325120" cy="411982"/>
              </a:xfrm>
              <a:prstGeom prst="rect">
                <a:avLst/>
              </a:prstGeom>
              <a:solidFill>
                <a:schemeClr val="bg1"/>
              </a:solidFill>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
                    </m:oMathParaPr>
                    <m:oMath xmlns:m="http://schemas.openxmlformats.org/officeDocument/2006/math">
                      <m:r>
                        <a:rPr lang="en-US" sz="2400" i="1" smtClean="0">
                          <a:latin typeface="Cambria Math" charset="0"/>
                          <a:ea typeface="Cambria Math" charset="0"/>
                          <a:cs typeface="Cambria Math" charset="0"/>
                        </a:rPr>
                        <m:t>𝜃</m:t>
                      </m:r>
                    </m:oMath>
                  </m:oMathPara>
                </a14:m>
                <a:endParaRPr lang="en-US" sz="2400" dirty="0"/>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3064727" y="5366835"/>
                <a:ext cx="325120" cy="411982"/>
              </a:xfrm>
              <a:prstGeom prst="rect">
                <a:avLst/>
              </a:prstGeom>
              <a:blipFill rotWithShape="0">
                <a:blip r:embed="rId4"/>
                <a:stretch>
                  <a:fillRect l="-13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2"/>
              <p:cNvSpPr txBox="1">
                <a:spLocks/>
              </p:cNvSpPr>
              <p:nvPr/>
            </p:nvSpPr>
            <p:spPr>
              <a:xfrm rot="16200000">
                <a:off x="-192205" y="3114911"/>
                <a:ext cx="738889" cy="336406"/>
              </a:xfrm>
              <a:prstGeom prst="rect">
                <a:avLst/>
              </a:prstGeom>
              <a:solidFill>
                <a:schemeClr val="bg1"/>
              </a:solidFill>
            </p:spPr>
            <p:txBody>
              <a:bodyPr vert="horz" lIns="91440" tIns="45720" rIns="91440" bIns="45720" rtlCol="0">
                <a:normAutofit fontScale="7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Group"/>
                    </m:oMathParaPr>
                    <m:oMath xmlns:m="http://schemas.openxmlformats.org/officeDocument/2006/math">
                      <m:r>
                        <a:rPr lang="en-US" sz="2000" b="0" i="1" smtClean="0">
                          <a:latin typeface="Cambria Math" charset="0"/>
                          <a:ea typeface="Cambria Math" charset="0"/>
                          <a:cs typeface="Cambria Math" charset="0"/>
                        </a:rPr>
                        <m:t>𝑓</m:t>
                      </m:r>
                      <m:d>
                        <m:dPr>
                          <m:ctrlPr>
                            <a:rPr lang="en-US" sz="2000" b="0" i="1" smtClean="0">
                              <a:latin typeface="Cambria Math" panose="02040503050406030204" pitchFamily="18" charset="0"/>
                              <a:ea typeface="Cambria Math" charset="0"/>
                              <a:cs typeface="Cambria Math" charset="0"/>
                            </a:rPr>
                          </m:ctrlPr>
                        </m:dPr>
                        <m:e>
                          <m:r>
                            <a:rPr lang="en-US" sz="2000" b="0" i="1" smtClean="0">
                              <a:latin typeface="Cambria Math" charset="0"/>
                              <a:ea typeface="Cambria Math" charset="0"/>
                              <a:cs typeface="Cambria Math" charset="0"/>
                            </a:rPr>
                            <m:t>𝜃</m:t>
                          </m:r>
                        </m:e>
                      </m:d>
                    </m:oMath>
                  </m:oMathPara>
                </a14:m>
                <a:endParaRPr lang="en-US" sz="2000" b="0" dirty="0">
                  <a:ea typeface="Cambria Math" charset="0"/>
                  <a:cs typeface="Cambria Math" charset="0"/>
                </a:endParaRPr>
              </a:p>
              <a:p>
                <a:pPr marL="0" indent="0" algn="ctr" defTabSz="914400">
                  <a:spcBef>
                    <a:spcPts val="0"/>
                  </a:spcBef>
                  <a:buFontTx/>
                  <a:buNone/>
                </a:pPr>
                <a:endParaRPr lang="en-US" sz="2400" dirty="0"/>
              </a:p>
            </p:txBody>
          </p:sp>
        </mc:Choice>
        <mc:Fallback xmlns="">
          <p:sp>
            <p:nvSpPr>
              <p:cNvPr id="9" name="Content Placeholder 2"/>
              <p:cNvSpPr txBox="1">
                <a:spLocks noRot="1" noChangeAspect="1" noMove="1" noResize="1" noEditPoints="1" noAdjustHandles="1" noChangeArrowheads="1" noChangeShapeType="1" noTextEdit="1"/>
              </p:cNvSpPr>
              <p:nvPr/>
            </p:nvSpPr>
            <p:spPr>
              <a:xfrm rot="16200000">
                <a:off x="-192205" y="3114911"/>
                <a:ext cx="738889" cy="336406"/>
              </a:xfrm>
              <a:prstGeom prst="rect">
                <a:avLst/>
              </a:prstGeom>
              <a:blipFill rotWithShape="0">
                <a:blip r:embed="rId5"/>
                <a:stretch>
                  <a:fillRect r="-10714"/>
                </a:stretch>
              </a:blipFill>
            </p:spPr>
            <p:txBody>
              <a:bodyPr/>
              <a:lstStyle/>
              <a:p>
                <a:r>
                  <a:rPr lang="en-US">
                    <a:noFill/>
                  </a:rPr>
                  <a:t> </a:t>
                </a:r>
              </a:p>
            </p:txBody>
          </p:sp>
        </mc:Fallback>
      </mc:AlternateContent>
    </p:spTree>
    <p:extLst>
      <p:ext uri="{BB962C8B-B14F-4D97-AF65-F5344CB8AC3E}">
        <p14:creationId xmlns:p14="http://schemas.microsoft.com/office/powerpoint/2010/main" val="3531139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98164"/>
            <a:ext cx="8229600" cy="2478881"/>
          </a:xfrm>
        </p:spPr>
        <p:txBody>
          <a:bodyPr>
            <a:normAutofit/>
          </a:bodyPr>
          <a:lstStyle/>
          <a:p>
            <a:r>
              <a:rPr lang="en-GB" dirty="0"/>
              <a:t>Why does MCMC with Metropolis-Hastings converge to the target distribution?</a:t>
            </a:r>
          </a:p>
        </p:txBody>
      </p:sp>
      <p:pic>
        <p:nvPicPr>
          <p:cNvPr id="6" name="Picture 5">
            <a:extLst>
              <a:ext uri="{FF2B5EF4-FFF2-40B4-BE49-F238E27FC236}">
                <a16:creationId xmlns:a16="http://schemas.microsoft.com/office/drawing/2014/main" id="{9B62C1DE-6D89-3543-8AD4-3E687CB0A7E5}"/>
              </a:ext>
            </a:extLst>
          </p:cNvPr>
          <p:cNvPicPr>
            <a:picLocks noChangeAspect="1"/>
          </p:cNvPicPr>
          <p:nvPr/>
        </p:nvPicPr>
        <p:blipFill>
          <a:blip r:embed="rId3"/>
          <a:stretch>
            <a:fillRect/>
          </a:stretch>
        </p:blipFill>
        <p:spPr>
          <a:xfrm>
            <a:off x="0" y="3377045"/>
            <a:ext cx="9144000" cy="3480955"/>
          </a:xfrm>
          <a:prstGeom prst="rect">
            <a:avLst/>
          </a:prstGeom>
        </p:spPr>
      </p:pic>
    </p:spTree>
    <p:extLst>
      <p:ext uri="{BB962C8B-B14F-4D97-AF65-F5344CB8AC3E}">
        <p14:creationId xmlns:p14="http://schemas.microsoft.com/office/powerpoint/2010/main" val="2205554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544"/>
            <a:ext cx="8229600" cy="1143000"/>
          </a:xfrm>
        </p:spPr>
        <p:txBody>
          <a:bodyPr/>
          <a:lstStyle/>
          <a:p>
            <a:r>
              <a:rPr lang="en-US" dirty="0"/>
              <a:t>Recap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Last session we saw that the </a:t>
                </a:r>
                <a:r>
                  <a:rPr lang="en-US" dirty="0">
                    <a:solidFill>
                      <a:schemeClr val="accent2"/>
                    </a:solidFill>
                  </a:rPr>
                  <a:t>posterior distribution</a:t>
                </a:r>
                <a:r>
                  <a:rPr lang="en-US" dirty="0"/>
                  <a:t> of </a:t>
                </a:r>
                <a14:m>
                  <m:oMath xmlns:m="http://schemas.openxmlformats.org/officeDocument/2006/math">
                    <m:r>
                      <a:rPr lang="en-US" i="1" smtClean="0">
                        <a:latin typeface="Cambria Math" charset="0"/>
                        <a:ea typeface="Cambria Math" charset="0"/>
                        <a:cs typeface="Cambria Math" charset="0"/>
                      </a:rPr>
                      <m:t>𝜃</m:t>
                    </m:r>
                  </m:oMath>
                </a14:m>
                <a:r>
                  <a:rPr lang="en-US" dirty="0"/>
                  <a:t>, given observed data </a:t>
                </a:r>
                <a:r>
                  <a:rPr lang="en-US" i="1" dirty="0"/>
                  <a:t>D</a:t>
                </a:r>
                <a:r>
                  <a:rPr lang="en-US" dirty="0"/>
                  <a:t>, is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lvl="0" indent="0" defTabSz="914400">
                  <a:spcBef>
                    <a:spcPts val="0"/>
                  </a:spcBef>
                  <a:buNone/>
                  <a:defRPr/>
                </a:pPr>
                <a14:m>
                  <m:oMathPara xmlns:m="http://schemas.openxmlformats.org/officeDocument/2006/math">
                    <m:oMathParaPr>
                      <m:jc m:val="centerGroup"/>
                    </m:oMathParaPr>
                    <m:oMath xmlns:m="http://schemas.openxmlformats.org/officeDocument/2006/math">
                      <m:r>
                        <a:rPr lang="en-US" b="0" i="1" smtClean="0">
                          <a:solidFill>
                            <a:schemeClr val="accent2"/>
                          </a:solidFill>
                          <a:latin typeface="Cambria Math" charset="0"/>
                        </a:rPr>
                        <m:t>𝑝</m:t>
                      </m:r>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charset="0"/>
                              <a:ea typeface="Cambria Math" charset="0"/>
                              <a:cs typeface="Cambria Math" charset="0"/>
                            </a:rPr>
                            <m:t>𝜃</m:t>
                          </m:r>
                        </m:e>
                        <m:e>
                          <m:r>
                            <a:rPr lang="en-US" b="0" i="1" smtClean="0">
                              <a:solidFill>
                                <a:schemeClr val="accent2"/>
                              </a:solidFill>
                              <a:latin typeface="Cambria Math" panose="02040503050406030204" pitchFamily="18" charset="0"/>
                              <a:ea typeface="Cambria Math" charset="0"/>
                              <a:cs typeface="Cambria Math" charset="0"/>
                            </a:rPr>
                            <m:t>𝐷</m:t>
                          </m:r>
                        </m:e>
                      </m:d>
                      <m:r>
                        <a:rPr lang="en-US" b="0" i="1" smtClean="0">
                          <a:solidFill>
                            <a:schemeClr val="tx1"/>
                          </a:solidFill>
                          <a:latin typeface="Cambria Math" panose="02040503050406030204" pitchFamily="18" charset="0"/>
                          <a:ea typeface="Cambria Math" panose="02040503050406030204" pitchFamily="18" charset="0"/>
                          <a:cs typeface="Cambria Math" charset="0"/>
                        </a:rPr>
                        <m:t>∝</m:t>
                      </m:r>
                      <m:r>
                        <a:rPr lang="en-US" i="1">
                          <a:solidFill>
                            <a:schemeClr val="accent1"/>
                          </a:solidFill>
                          <a:latin typeface="Cambria Math" charset="0"/>
                          <a:ea typeface="Cambria Math" charset="0"/>
                          <a:cs typeface="Cambria Math" charset="0"/>
                        </a:rPr>
                        <m:t>𝑝</m:t>
                      </m:r>
                      <m:d>
                        <m:dPr>
                          <m:ctrlPr>
                            <a:rPr lang="en-US" i="1">
                              <a:solidFill>
                                <a:schemeClr val="accent1"/>
                              </a:solidFill>
                              <a:latin typeface="Cambria Math" panose="02040503050406030204" pitchFamily="18" charset="0"/>
                              <a:ea typeface="Cambria Math" charset="0"/>
                              <a:cs typeface="Cambria Math" charset="0"/>
                            </a:rPr>
                          </m:ctrlPr>
                        </m:dPr>
                        <m:e>
                          <m:r>
                            <a:rPr lang="en-US" i="1">
                              <a:solidFill>
                                <a:schemeClr val="accent1"/>
                              </a:solidFill>
                              <a:latin typeface="Cambria Math" panose="02040503050406030204" pitchFamily="18" charset="0"/>
                              <a:ea typeface="Cambria Math" charset="0"/>
                              <a:cs typeface="Cambria Math" charset="0"/>
                            </a:rPr>
                            <m:t>𝐷</m:t>
                          </m:r>
                        </m:e>
                        <m:e>
                          <m:r>
                            <a:rPr lang="en-US" i="1">
                              <a:solidFill>
                                <a:schemeClr val="accent1"/>
                              </a:solidFill>
                              <a:latin typeface="Cambria Math" charset="0"/>
                              <a:ea typeface="Cambria Math" charset="0"/>
                              <a:cs typeface="Cambria Math" charset="0"/>
                            </a:rPr>
                            <m:t>𝜃</m:t>
                          </m:r>
                        </m:e>
                      </m:d>
                      <m:r>
                        <a:rPr lang="en-US" i="1">
                          <a:solidFill>
                            <a:schemeClr val="accent6"/>
                          </a:solidFill>
                          <a:latin typeface="Cambria Math" charset="0"/>
                          <a:ea typeface="Cambria Math" charset="0"/>
                          <a:cs typeface="Cambria Math" charset="0"/>
                        </a:rPr>
                        <m:t>𝑝</m:t>
                      </m:r>
                      <m:d>
                        <m:dPr>
                          <m:ctrlPr>
                            <a:rPr lang="en-US" i="1">
                              <a:solidFill>
                                <a:schemeClr val="accent6"/>
                              </a:solidFill>
                              <a:latin typeface="Cambria Math" panose="02040503050406030204" pitchFamily="18" charset="0"/>
                              <a:ea typeface="Cambria Math" charset="0"/>
                              <a:cs typeface="Cambria Math" charset="0"/>
                            </a:rPr>
                          </m:ctrlPr>
                        </m:dPr>
                        <m:e>
                          <m:r>
                            <a:rPr lang="en-US" i="1">
                              <a:solidFill>
                                <a:schemeClr val="accent6"/>
                              </a:solidFill>
                              <a:latin typeface="Cambria Math" charset="0"/>
                              <a:ea typeface="Cambria Math" charset="0"/>
                              <a:cs typeface="Cambria Math" charset="0"/>
                            </a:rPr>
                            <m:t>𝜃</m:t>
                          </m:r>
                        </m:e>
                      </m:d>
                    </m:oMath>
                  </m:oMathPara>
                </a14:m>
                <a:endParaRPr lang="en-US" dirty="0"/>
              </a:p>
              <a:p>
                <a:pPr marL="0" lvl="0" indent="0" defTabSz="914400">
                  <a:spcBef>
                    <a:spcPts val="0"/>
                  </a:spcBef>
                  <a:buNone/>
                  <a:defRPr/>
                </a:pPr>
                <a:endParaRPr lang="en-US" dirty="0"/>
              </a:p>
              <a:p>
                <a:pPr marL="0" lvl="0" indent="0" defTabSz="914400">
                  <a:spcBef>
                    <a:spcPts val="0"/>
                  </a:spcBef>
                  <a:buNone/>
                  <a:defRPr/>
                </a:pPr>
                <a14:m>
                  <m:oMathPara xmlns:m="http://schemas.openxmlformats.org/officeDocument/2006/math">
                    <m:oMathParaPr>
                      <m:jc m:val="centerGroup"/>
                    </m:oMathParaPr>
                    <m:oMath xmlns:m="http://schemas.openxmlformats.org/officeDocument/2006/math">
                      <m:r>
                        <m:rPr>
                          <m:sty m:val="p"/>
                        </m:rPr>
                        <a:rPr lang="en-US" b="0" i="0" smtClean="0">
                          <a:solidFill>
                            <a:schemeClr val="accent2"/>
                          </a:solidFill>
                          <a:latin typeface="Cambria Math" panose="02040503050406030204" pitchFamily="18" charset="0"/>
                        </a:rPr>
                        <m:t>Posterior</m:t>
                      </m:r>
                      <m:r>
                        <a:rPr lang="en-US" i="1">
                          <a:latin typeface="Cambria Math" panose="02040503050406030204" pitchFamily="18" charset="0"/>
                          <a:ea typeface="Cambria Math" panose="02040503050406030204" pitchFamily="18" charset="0"/>
                          <a:cs typeface="Cambria Math" charset="0"/>
                        </a:rPr>
                        <m:t>∝</m:t>
                      </m:r>
                      <m:r>
                        <m:rPr>
                          <m:sty m:val="p"/>
                        </m:rPr>
                        <a:rPr lang="en-US">
                          <a:solidFill>
                            <a:schemeClr val="accent1"/>
                          </a:solidFill>
                          <a:latin typeface="Cambria Math" panose="02040503050406030204" pitchFamily="18" charset="0"/>
                          <a:ea typeface="Cambria Math" charset="0"/>
                          <a:cs typeface="Cambria Math" charset="0"/>
                        </a:rPr>
                        <m:t>Likelihood</m:t>
                      </m:r>
                      <m:r>
                        <a:rPr lang="en-US" b="0" i="0" smtClean="0">
                          <a:solidFill>
                            <a:schemeClr val="accent1"/>
                          </a:solidFill>
                          <a:latin typeface="Cambria Math" panose="02040503050406030204" pitchFamily="18" charset="0"/>
                          <a:ea typeface="Cambria Math" charset="0"/>
                          <a:cs typeface="Cambria Math" charset="0"/>
                        </a:rPr>
                        <m:t> </m:t>
                      </m:r>
                      <m:r>
                        <a:rPr lang="en-US" i="1">
                          <a:latin typeface="Cambria Math" panose="02040503050406030204" pitchFamily="18" charset="0"/>
                          <a:ea typeface="Cambria Math" panose="02040503050406030204" pitchFamily="18" charset="0"/>
                          <a:cs typeface="Cambria Math" charset="0"/>
                        </a:rPr>
                        <m:t>×</m:t>
                      </m:r>
                      <m:r>
                        <a:rPr lang="en-US" b="0" i="0" smtClean="0">
                          <a:latin typeface="Cambria Math" panose="02040503050406030204" pitchFamily="18" charset="0"/>
                          <a:ea typeface="Cambria Math" panose="02040503050406030204" pitchFamily="18" charset="0"/>
                          <a:cs typeface="Cambria Math" charset="0"/>
                        </a:rPr>
                        <m:t> </m:t>
                      </m:r>
                      <m:r>
                        <m:rPr>
                          <m:sty m:val="p"/>
                        </m:rPr>
                        <a:rPr lang="en-US">
                          <a:solidFill>
                            <a:schemeClr val="accent6"/>
                          </a:solidFill>
                          <a:latin typeface="Cambria Math" panose="02040503050406030204" pitchFamily="18" charset="0"/>
                          <a:ea typeface="Cambria Math" charset="0"/>
                          <a:cs typeface="Cambria Math" charset="0"/>
                        </a:rPr>
                        <m:t>Prior</m:t>
                      </m:r>
                    </m:oMath>
                  </m:oMathPara>
                </a14:m>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indent="0" defTabSz="914400">
                  <a:spcBef>
                    <a:spcPts val="0"/>
                  </a:spcBef>
                  <a:buNone/>
                </a:pPr>
                <a:r>
                  <a:rPr lang="en-US" dirty="0"/>
                  <a:t>Our aim is to characterize the </a:t>
                </a:r>
                <a:r>
                  <a:rPr lang="en-US" dirty="0">
                    <a:solidFill>
                      <a:schemeClr val="accent2"/>
                    </a:solidFill>
                  </a:rPr>
                  <a:t>posterior</a:t>
                </a:r>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52" t="-1401"/>
                </a:stretch>
              </a:blipFill>
            </p:spPr>
            <p:txBody>
              <a:bodyPr/>
              <a:lstStyle/>
              <a:p>
                <a:r>
                  <a:rPr lang="en-US">
                    <a:noFill/>
                  </a:rPr>
                  <a:t> </a:t>
                </a:r>
              </a:p>
            </p:txBody>
          </p:sp>
        </mc:Fallback>
      </mc:AlternateContent>
    </p:spTree>
    <p:extLst>
      <p:ext uri="{BB962C8B-B14F-4D97-AF65-F5344CB8AC3E}">
        <p14:creationId xmlns:p14="http://schemas.microsoft.com/office/powerpoint/2010/main" val="2809706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A sloppy hill-climbing algorithm</a:t>
            </a:r>
          </a:p>
        </p:txBody>
      </p:sp>
      <p:pic>
        <p:nvPicPr>
          <p:cNvPr id="3" name="Picture 2" descr="MCMC_movement_optimized.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2904" y="1942021"/>
            <a:ext cx="6096000" cy="4572000"/>
          </a:xfrm>
          <a:prstGeom prst="rect">
            <a:avLst/>
          </a:prstGeom>
        </p:spPr>
      </p:pic>
      <mc:AlternateContent xmlns:mc="http://schemas.openxmlformats.org/markup-compatibility/2006" xmlns:a14="http://schemas.microsoft.com/office/drawing/2010/main">
        <mc:Choice Requires="a14">
          <p:sp>
            <p:nvSpPr>
              <p:cNvPr id="4" name="Content Placeholder 2"/>
              <p:cNvSpPr txBox="1">
                <a:spLocks/>
              </p:cNvSpPr>
              <p:nvPr/>
            </p:nvSpPr>
            <p:spPr>
              <a:xfrm>
                <a:off x="4572000" y="6308030"/>
                <a:ext cx="325120" cy="411982"/>
              </a:xfrm>
              <a:prstGeom prst="rect">
                <a:avLst/>
              </a:prstGeom>
              <a:solidFill>
                <a:schemeClr val="bg1"/>
              </a:solidFill>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
                    </m:oMathParaPr>
                    <m:oMath xmlns:m="http://schemas.openxmlformats.org/officeDocument/2006/math">
                      <m:r>
                        <a:rPr lang="en-US" sz="2400" i="1" smtClean="0">
                          <a:latin typeface="Cambria Math" charset="0"/>
                          <a:ea typeface="Cambria Math" charset="0"/>
                          <a:cs typeface="Cambria Math" charset="0"/>
                        </a:rPr>
                        <m:t>𝜃</m:t>
                      </m:r>
                    </m:oMath>
                  </m:oMathPara>
                </a14:m>
                <a:endParaRPr lang="en-US" sz="2400" dirty="0"/>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4572000" y="6308030"/>
                <a:ext cx="325120" cy="411982"/>
              </a:xfrm>
              <a:prstGeom prst="rect">
                <a:avLst/>
              </a:prstGeom>
              <a:blipFill rotWithShape="0">
                <a:blip r:embed="rId3"/>
                <a:stretch>
                  <a:fillRect l="-113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p:cNvSpPr txBox="1">
                <a:spLocks/>
              </p:cNvSpPr>
              <p:nvPr/>
            </p:nvSpPr>
            <p:spPr>
              <a:xfrm rot="16200000">
                <a:off x="1084420" y="3887073"/>
                <a:ext cx="738889" cy="336406"/>
              </a:xfrm>
              <a:prstGeom prst="rect">
                <a:avLst/>
              </a:prstGeom>
              <a:solidFill>
                <a:schemeClr val="bg1"/>
              </a:solidFill>
            </p:spPr>
            <p:txBody>
              <a:bodyPr vert="horz" lIns="91440" tIns="45720" rIns="91440" bIns="45720" rtlCol="0">
                <a:normAutofit fontScale="7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Group"/>
                    </m:oMathParaPr>
                    <m:oMath xmlns:m="http://schemas.openxmlformats.org/officeDocument/2006/math">
                      <m:r>
                        <a:rPr lang="en-US" sz="2000" b="0" i="1" smtClean="0">
                          <a:latin typeface="Cambria Math" charset="0"/>
                          <a:ea typeface="Cambria Math" charset="0"/>
                          <a:cs typeface="Cambria Math" charset="0"/>
                        </a:rPr>
                        <m:t>𝑓</m:t>
                      </m:r>
                      <m:d>
                        <m:dPr>
                          <m:ctrlPr>
                            <a:rPr lang="en-US" sz="2000" b="0" i="1" smtClean="0">
                              <a:latin typeface="Cambria Math" panose="02040503050406030204" pitchFamily="18" charset="0"/>
                              <a:ea typeface="Cambria Math" charset="0"/>
                              <a:cs typeface="Cambria Math" charset="0"/>
                            </a:rPr>
                          </m:ctrlPr>
                        </m:dPr>
                        <m:e>
                          <m:r>
                            <a:rPr lang="en-US" sz="2000" b="0" i="1" smtClean="0">
                              <a:latin typeface="Cambria Math" charset="0"/>
                              <a:ea typeface="Cambria Math" charset="0"/>
                              <a:cs typeface="Cambria Math" charset="0"/>
                            </a:rPr>
                            <m:t>𝜃</m:t>
                          </m:r>
                        </m:e>
                      </m:d>
                    </m:oMath>
                  </m:oMathPara>
                </a14:m>
                <a:endParaRPr lang="en-US" sz="2000" b="0" dirty="0">
                  <a:ea typeface="Cambria Math" charset="0"/>
                  <a:cs typeface="Cambria Math" charset="0"/>
                </a:endParaRPr>
              </a:p>
              <a:p>
                <a:pPr marL="0" indent="0" algn="ctr" defTabSz="914400">
                  <a:spcBef>
                    <a:spcPts val="0"/>
                  </a:spcBef>
                  <a:buFontTx/>
                  <a:buNone/>
                </a:pPr>
                <a:endParaRPr lang="en-US" sz="2400" dirty="0"/>
              </a:p>
            </p:txBody>
          </p:sp>
        </mc:Choice>
        <mc:Fallback xmlns="">
          <p:sp>
            <p:nvSpPr>
              <p:cNvPr id="5" name="Content Placeholder 2"/>
              <p:cNvSpPr txBox="1">
                <a:spLocks noRot="1" noChangeAspect="1" noMove="1" noResize="1" noEditPoints="1" noAdjustHandles="1" noChangeArrowheads="1" noChangeShapeType="1" noTextEdit="1"/>
              </p:cNvSpPr>
              <p:nvPr/>
            </p:nvSpPr>
            <p:spPr>
              <a:xfrm rot="16200000">
                <a:off x="1084420" y="3887073"/>
                <a:ext cx="738889" cy="336406"/>
              </a:xfrm>
              <a:prstGeom prst="rect">
                <a:avLst/>
              </a:prstGeom>
              <a:blipFill rotWithShape="0">
                <a:blip r:embed="rId4"/>
                <a:stretch>
                  <a:fillRect r="-12727"/>
                </a:stretch>
              </a:blipFill>
            </p:spPr>
            <p:txBody>
              <a:bodyPr/>
              <a:lstStyle/>
              <a:p>
                <a:r>
                  <a:rPr lang="en-US">
                    <a:noFill/>
                  </a:rPr>
                  <a:t> </a:t>
                </a:r>
              </a:p>
            </p:txBody>
          </p:sp>
        </mc:Fallback>
      </mc:AlternateContent>
    </p:spTree>
    <p:extLst>
      <p:ext uri="{BB962C8B-B14F-4D97-AF65-F5344CB8AC3E}">
        <p14:creationId xmlns:p14="http://schemas.microsoft.com/office/powerpoint/2010/main" val="30980641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ormAutofit/>
          </a:bodyPr>
          <a:lstStyle/>
          <a:p>
            <a:r>
              <a:rPr lang="en-GB" dirty="0"/>
              <a:t>A thought experiment…</a:t>
            </a:r>
          </a:p>
        </p:txBody>
      </p:sp>
      <p:sp>
        <p:nvSpPr>
          <p:cNvPr id="3" name="Magnetic Disk 2"/>
          <p:cNvSpPr/>
          <p:nvPr/>
        </p:nvSpPr>
        <p:spPr>
          <a:xfrm>
            <a:off x="2105334" y="2205924"/>
            <a:ext cx="2222297" cy="2673847"/>
          </a:xfrm>
          <a:prstGeom prst="flowChartMagneticDisk">
            <a:avLst/>
          </a:prstGeom>
          <a:solidFill>
            <a:schemeClr val="accent5">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Magnetic Disk 4"/>
          <p:cNvSpPr/>
          <p:nvPr/>
        </p:nvSpPr>
        <p:spPr>
          <a:xfrm rot="6300000">
            <a:off x="4473772" y="3064343"/>
            <a:ext cx="728779" cy="1652377"/>
          </a:xfrm>
          <a:prstGeom prst="flowChartMagneticDisk">
            <a:avLst/>
          </a:prstGeom>
          <a:solidFill>
            <a:schemeClr val="accent5">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Parallelogram 5"/>
          <p:cNvSpPr/>
          <p:nvPr/>
        </p:nvSpPr>
        <p:spPr>
          <a:xfrm rot="5400000" flipH="1">
            <a:off x="3901036" y="3146592"/>
            <a:ext cx="1604064" cy="852289"/>
          </a:xfrm>
          <a:prstGeom prst="parallelogram">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Magnetic Disk 7"/>
          <p:cNvSpPr/>
          <p:nvPr/>
        </p:nvSpPr>
        <p:spPr>
          <a:xfrm rot="6300000">
            <a:off x="5007990" y="3218733"/>
            <a:ext cx="728779" cy="1652377"/>
          </a:xfrm>
          <a:prstGeom prst="flowChartMagneticDisk">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Magnetic Disk 6"/>
          <p:cNvSpPr/>
          <p:nvPr/>
        </p:nvSpPr>
        <p:spPr>
          <a:xfrm rot="6300000">
            <a:off x="5017579" y="3216973"/>
            <a:ext cx="728779" cy="1652377"/>
          </a:xfrm>
          <a:prstGeom prst="flowChartMagneticDisk">
            <a:avLst/>
          </a:prstGeom>
          <a:solidFill>
            <a:schemeClr val="accent5">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Magnetic Disk 3"/>
          <p:cNvSpPr/>
          <p:nvPr/>
        </p:nvSpPr>
        <p:spPr>
          <a:xfrm>
            <a:off x="4964592" y="2640426"/>
            <a:ext cx="2222297" cy="2673847"/>
          </a:xfrm>
          <a:prstGeom prst="flowChartMagneticDisk">
            <a:avLst/>
          </a:prstGeom>
          <a:solidFill>
            <a:schemeClr val="accent5">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effectLst/>
            </a:endParaRPr>
          </a:p>
        </p:txBody>
      </p:sp>
      <p:sp>
        <p:nvSpPr>
          <p:cNvPr id="9" name="TextBox 8"/>
          <p:cNvSpPr txBox="1"/>
          <p:nvPr/>
        </p:nvSpPr>
        <p:spPr>
          <a:xfrm>
            <a:off x="1759479" y="5452533"/>
            <a:ext cx="5858933" cy="461665"/>
          </a:xfrm>
          <a:prstGeom prst="rect">
            <a:avLst/>
          </a:prstGeom>
          <a:noFill/>
        </p:spPr>
        <p:txBody>
          <a:bodyPr wrap="square" rtlCol="0">
            <a:spAutoFit/>
          </a:bodyPr>
          <a:lstStyle/>
          <a:p>
            <a:pPr algn="ctr"/>
            <a:r>
              <a:rPr lang="en-GB" sz="2400" dirty="0"/>
              <a:t>How does the dye “know” to stop flowing?</a:t>
            </a:r>
          </a:p>
        </p:txBody>
      </p:sp>
      <p:sp>
        <p:nvSpPr>
          <p:cNvPr id="10" name="TextBox 9"/>
          <p:cNvSpPr txBox="1"/>
          <p:nvPr/>
        </p:nvSpPr>
        <p:spPr>
          <a:xfrm>
            <a:off x="2878667" y="1559593"/>
            <a:ext cx="795866" cy="646331"/>
          </a:xfrm>
          <a:prstGeom prst="rect">
            <a:avLst/>
          </a:prstGeom>
          <a:noFill/>
        </p:spPr>
        <p:txBody>
          <a:bodyPr wrap="square" rtlCol="0">
            <a:spAutoFit/>
          </a:bodyPr>
          <a:lstStyle/>
          <a:p>
            <a:pPr algn="ctr"/>
            <a:r>
              <a:rPr lang="en-GB" sz="3600" dirty="0"/>
              <a:t>A</a:t>
            </a:r>
          </a:p>
        </p:txBody>
      </p:sp>
      <p:sp>
        <p:nvSpPr>
          <p:cNvPr id="11" name="TextBox 10"/>
          <p:cNvSpPr txBox="1"/>
          <p:nvPr/>
        </p:nvSpPr>
        <p:spPr>
          <a:xfrm>
            <a:off x="5730510" y="1994095"/>
            <a:ext cx="795866" cy="646331"/>
          </a:xfrm>
          <a:prstGeom prst="rect">
            <a:avLst/>
          </a:prstGeom>
          <a:noFill/>
        </p:spPr>
        <p:txBody>
          <a:bodyPr wrap="square" rtlCol="0">
            <a:spAutoFit/>
          </a:bodyPr>
          <a:lstStyle/>
          <a:p>
            <a:pPr algn="ctr"/>
            <a:r>
              <a:rPr lang="en-GB" sz="3600" dirty="0"/>
              <a:t>B</a:t>
            </a:r>
          </a:p>
        </p:txBody>
      </p:sp>
    </p:spTree>
    <p:extLst>
      <p:ext uri="{BB962C8B-B14F-4D97-AF65-F5344CB8AC3E}">
        <p14:creationId xmlns:p14="http://schemas.microsoft.com/office/powerpoint/2010/main" val="3402659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3"/>
                                        </p:tgtEl>
                                        <p:attrNameLst>
                                          <p:attrName>fillcolor</p:attrName>
                                        </p:attrNameLst>
                                      </p:cBhvr>
                                      <p:to>
                                        <a:srgbClr val="008000"/>
                                      </p:to>
                                    </p:animClr>
                                    <p:set>
                                      <p:cBhvr>
                                        <p:cTn id="7" dur="2000" fill="hold"/>
                                        <p:tgtEl>
                                          <p:spTgt spid="3"/>
                                        </p:tgtEl>
                                        <p:attrNameLst>
                                          <p:attrName>fill.type</p:attrName>
                                        </p:attrNameLst>
                                      </p:cBhvr>
                                      <p:to>
                                        <p:strVal val="solid"/>
                                      </p:to>
                                    </p:set>
                                    <p:set>
                                      <p:cBhvr>
                                        <p:cTn id="8" dur="2000" fill="hold"/>
                                        <p:tgtEl>
                                          <p:spTgt spid="3"/>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5"/>
                                        </p:tgtEl>
                                        <p:attrNameLst>
                                          <p:attrName>fillcolor</p:attrName>
                                        </p:attrNameLst>
                                      </p:cBhvr>
                                      <p:to>
                                        <a:srgbClr val="008000"/>
                                      </p:to>
                                    </p:animClr>
                                    <p:set>
                                      <p:cBhvr>
                                        <p:cTn id="11" dur="2000" fill="hold"/>
                                        <p:tgtEl>
                                          <p:spTgt spid="5"/>
                                        </p:tgtEl>
                                        <p:attrNameLst>
                                          <p:attrName>fill.type</p:attrName>
                                        </p:attrNameLst>
                                      </p:cBhvr>
                                      <p:to>
                                        <p:strVal val="solid"/>
                                      </p:to>
                                    </p:set>
                                    <p:set>
                                      <p:cBhvr>
                                        <p:cTn id="12" dur="2000" fill="hold"/>
                                        <p:tgtEl>
                                          <p:spTgt spid="5"/>
                                        </p:tgtEl>
                                        <p:attrNameLst>
                                          <p:attrName>fill.on</p:attrName>
                                        </p:attrNameLst>
                                      </p:cBhvr>
                                      <p:to>
                                        <p:strVal val="true"/>
                                      </p:to>
                                    </p:set>
                                  </p:childTnLst>
                                </p:cTn>
                              </p:par>
                            </p:childTnLst>
                          </p:cTn>
                        </p:par>
                      </p:childTnLst>
                    </p:cTn>
                  </p:par>
                  <p:par>
                    <p:cTn id="13" fill="hold">
                      <p:stCondLst>
                        <p:cond delay="indefinite"/>
                      </p:stCondLst>
                      <p:childTnLst>
                        <p:par>
                          <p:cTn id="14" fill="hold">
                            <p:stCondLst>
                              <p:cond delay="0"/>
                            </p:stCondLst>
                            <p:childTnLst>
                              <p:par>
                                <p:cTn id="15" presetID="2" presetClass="exit" presetSubtype="1" fill="hold" grpId="0" nodeType="clickEffect">
                                  <p:stCondLst>
                                    <p:cond delay="0"/>
                                  </p:stCondLst>
                                  <p:childTnLst>
                                    <p:anim calcmode="lin" valueType="num">
                                      <p:cBhvr additive="base">
                                        <p:cTn id="16" dur="2000"/>
                                        <p:tgtEl>
                                          <p:spTgt spid="6"/>
                                        </p:tgtEl>
                                        <p:attrNameLst>
                                          <p:attrName>ppt_x</p:attrName>
                                        </p:attrNameLst>
                                      </p:cBhvr>
                                      <p:tavLst>
                                        <p:tav tm="0">
                                          <p:val>
                                            <p:strVal val="ppt_x"/>
                                          </p:val>
                                        </p:tav>
                                        <p:tav tm="100000">
                                          <p:val>
                                            <p:strVal val="ppt_x"/>
                                          </p:val>
                                        </p:tav>
                                      </p:tavLst>
                                    </p:anim>
                                    <p:anim calcmode="lin" valueType="num">
                                      <p:cBhvr additive="base">
                                        <p:cTn id="17" dur="2000"/>
                                        <p:tgtEl>
                                          <p:spTgt spid="6"/>
                                        </p:tgtEl>
                                        <p:attrNameLst>
                                          <p:attrName>ppt_y</p:attrName>
                                        </p:attrNameLst>
                                      </p:cBhvr>
                                      <p:tavLst>
                                        <p:tav tm="0">
                                          <p:val>
                                            <p:strVal val="ppt_y"/>
                                          </p:val>
                                        </p:tav>
                                        <p:tav tm="100000">
                                          <p:val>
                                            <p:strVal val="0-ppt_h/2"/>
                                          </p:val>
                                        </p:tav>
                                      </p:tavLst>
                                    </p:anim>
                                    <p:set>
                                      <p:cBhvr>
                                        <p:cTn id="18" dur="1" fill="hold">
                                          <p:stCondLst>
                                            <p:cond delay="1999"/>
                                          </p:stCondLst>
                                        </p:cTn>
                                        <p:tgtEl>
                                          <p:spTgt spid="6"/>
                                        </p:tgtEl>
                                        <p:attrNameLst>
                                          <p:attrName>style.visibility</p:attrName>
                                        </p:attrNameLst>
                                      </p:cBhvr>
                                      <p:to>
                                        <p:strVal val="hidden"/>
                                      </p:to>
                                    </p:set>
                                  </p:childTnLst>
                                </p:cTn>
                              </p:par>
                              <p:par>
                                <p:cTn id="19" presetID="22" presetClass="exit" presetSubtype="4" fill="hold" grpId="0" nodeType="withEffect">
                                  <p:stCondLst>
                                    <p:cond delay="0"/>
                                  </p:stCondLst>
                                  <p:childTnLst>
                                    <p:animEffect transition="out" filter="wipe(down)">
                                      <p:cBhvr>
                                        <p:cTn id="20" dur="500"/>
                                        <p:tgtEl>
                                          <p:spTgt spid="7"/>
                                        </p:tgtEl>
                                      </p:cBhvr>
                                    </p:animEffect>
                                    <p:set>
                                      <p:cBhvr>
                                        <p:cTn id="21" dur="1" fill="hold">
                                          <p:stCondLst>
                                            <p:cond delay="499"/>
                                          </p:stCondLst>
                                        </p:cTn>
                                        <p:tgtEl>
                                          <p:spTgt spid="7"/>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mph" presetSubtype="2" fill="hold" nodeType="clickEffect">
                                  <p:stCondLst>
                                    <p:cond delay="0"/>
                                  </p:stCondLst>
                                  <p:childTnLst>
                                    <p:animClr clrSpc="rgb" dir="cw">
                                      <p:cBhvr>
                                        <p:cTn id="25" dur="2000" fill="hold"/>
                                        <p:tgtEl>
                                          <p:spTgt spid="4"/>
                                        </p:tgtEl>
                                        <p:attrNameLst>
                                          <p:attrName>fillcolor</p:attrName>
                                        </p:attrNameLst>
                                      </p:cBhvr>
                                      <p:to>
                                        <a:srgbClr val="2FBE9C"/>
                                      </p:to>
                                    </p:animClr>
                                    <p:set>
                                      <p:cBhvr>
                                        <p:cTn id="26" dur="2000" fill="hold"/>
                                        <p:tgtEl>
                                          <p:spTgt spid="4"/>
                                        </p:tgtEl>
                                        <p:attrNameLst>
                                          <p:attrName>fill.type</p:attrName>
                                        </p:attrNameLst>
                                      </p:cBhvr>
                                      <p:to>
                                        <p:strVal val="solid"/>
                                      </p:to>
                                    </p:set>
                                    <p:set>
                                      <p:cBhvr>
                                        <p:cTn id="27" dur="2000" fill="hold"/>
                                        <p:tgtEl>
                                          <p:spTgt spid="4"/>
                                        </p:tgtEl>
                                        <p:attrNameLst>
                                          <p:attrName>fill.on</p:attrName>
                                        </p:attrNameLst>
                                      </p:cBhvr>
                                      <p:to>
                                        <p:strVal val="true"/>
                                      </p:to>
                                    </p:set>
                                  </p:childTnLst>
                                </p:cTn>
                              </p:par>
                              <p:par>
                                <p:cTn id="28" presetID="1" presetClass="emph" presetSubtype="2" fill="hold" nodeType="withEffect">
                                  <p:stCondLst>
                                    <p:cond delay="0"/>
                                  </p:stCondLst>
                                  <p:childTnLst>
                                    <p:animClr clrSpc="rgb" dir="cw">
                                      <p:cBhvr>
                                        <p:cTn id="29" dur="2000" fill="hold"/>
                                        <p:tgtEl>
                                          <p:spTgt spid="7"/>
                                        </p:tgtEl>
                                        <p:attrNameLst>
                                          <p:attrName>fillcolor</p:attrName>
                                        </p:attrNameLst>
                                      </p:cBhvr>
                                      <p:to>
                                        <a:srgbClr val="2FBE9C"/>
                                      </p:to>
                                    </p:animClr>
                                    <p:set>
                                      <p:cBhvr>
                                        <p:cTn id="30" dur="2000" fill="hold"/>
                                        <p:tgtEl>
                                          <p:spTgt spid="7"/>
                                        </p:tgtEl>
                                        <p:attrNameLst>
                                          <p:attrName>fill.type</p:attrName>
                                        </p:attrNameLst>
                                      </p:cBhvr>
                                      <p:to>
                                        <p:strVal val="solid"/>
                                      </p:to>
                                    </p:set>
                                    <p:set>
                                      <p:cBhvr>
                                        <p:cTn id="31" dur="2000" fill="hold"/>
                                        <p:tgtEl>
                                          <p:spTgt spid="7"/>
                                        </p:tgtEl>
                                        <p:attrNameLst>
                                          <p:attrName>fill.on</p:attrName>
                                        </p:attrNameLst>
                                      </p:cBhvr>
                                      <p:to>
                                        <p:strVal val="true"/>
                                      </p:to>
                                    </p:set>
                                  </p:childTnLst>
                                </p:cTn>
                              </p:par>
                              <p:par>
                                <p:cTn id="32" presetID="1" presetClass="emph" presetSubtype="2" fill="hold" nodeType="withEffect">
                                  <p:stCondLst>
                                    <p:cond delay="0"/>
                                  </p:stCondLst>
                                  <p:childTnLst>
                                    <p:animClr clrSpc="rgb" dir="cw">
                                      <p:cBhvr>
                                        <p:cTn id="33" dur="2000" fill="hold"/>
                                        <p:tgtEl>
                                          <p:spTgt spid="5"/>
                                        </p:tgtEl>
                                        <p:attrNameLst>
                                          <p:attrName>fillcolor</p:attrName>
                                        </p:attrNameLst>
                                      </p:cBhvr>
                                      <p:to>
                                        <a:srgbClr val="2FBE9C"/>
                                      </p:to>
                                    </p:animClr>
                                    <p:set>
                                      <p:cBhvr>
                                        <p:cTn id="34" dur="2000" fill="hold"/>
                                        <p:tgtEl>
                                          <p:spTgt spid="5"/>
                                        </p:tgtEl>
                                        <p:attrNameLst>
                                          <p:attrName>fill.type</p:attrName>
                                        </p:attrNameLst>
                                      </p:cBhvr>
                                      <p:to>
                                        <p:strVal val="solid"/>
                                      </p:to>
                                    </p:set>
                                    <p:set>
                                      <p:cBhvr>
                                        <p:cTn id="35" dur="2000" fill="hold"/>
                                        <p:tgtEl>
                                          <p:spTgt spid="5"/>
                                        </p:tgtEl>
                                        <p:attrNameLst>
                                          <p:attrName>fill.on</p:attrName>
                                        </p:attrNameLst>
                                      </p:cBhvr>
                                      <p:to>
                                        <p:strVal val="true"/>
                                      </p:to>
                                    </p:set>
                                  </p:childTnLst>
                                </p:cTn>
                              </p:par>
                              <p:par>
                                <p:cTn id="36" presetID="1" presetClass="emph" presetSubtype="2" fill="hold" nodeType="withEffect">
                                  <p:stCondLst>
                                    <p:cond delay="0"/>
                                  </p:stCondLst>
                                  <p:childTnLst>
                                    <p:animClr clrSpc="rgb" dir="cw">
                                      <p:cBhvr>
                                        <p:cTn id="37" dur="2000" fill="hold"/>
                                        <p:tgtEl>
                                          <p:spTgt spid="3"/>
                                        </p:tgtEl>
                                        <p:attrNameLst>
                                          <p:attrName>fillcolor</p:attrName>
                                        </p:attrNameLst>
                                      </p:cBhvr>
                                      <p:to>
                                        <a:srgbClr val="2FBE9C"/>
                                      </p:to>
                                    </p:animClr>
                                    <p:set>
                                      <p:cBhvr>
                                        <p:cTn id="38" dur="2000" fill="hold"/>
                                        <p:tgtEl>
                                          <p:spTgt spid="3"/>
                                        </p:tgtEl>
                                        <p:attrNameLst>
                                          <p:attrName>fill.type</p:attrName>
                                        </p:attrNameLst>
                                      </p:cBhvr>
                                      <p:to>
                                        <p:strVal val="solid"/>
                                      </p:to>
                                    </p:set>
                                    <p:set>
                                      <p:cBhvr>
                                        <p:cTn id="39" dur="2000" fill="hold"/>
                                        <p:tgtEl>
                                          <p:spTgt spid="3"/>
                                        </p:tgtEl>
                                        <p:attrNameLst>
                                          <p:attrName>fill.on</p:attrName>
                                        </p:attrNameLst>
                                      </p:cBhvr>
                                      <p:to>
                                        <p:strVal val="true"/>
                                      </p:to>
                                    </p:set>
                                  </p:childTnLst>
                                </p:cTn>
                              </p:par>
                              <p:par>
                                <p:cTn id="40" presetID="1" presetClass="emph" presetSubtype="2" fill="hold" nodeType="withEffect">
                                  <p:stCondLst>
                                    <p:cond delay="0"/>
                                  </p:stCondLst>
                                  <p:childTnLst>
                                    <p:animClr clrSpc="rgb" dir="cw">
                                      <p:cBhvr>
                                        <p:cTn id="41" dur="2000" fill="hold"/>
                                        <p:tgtEl>
                                          <p:spTgt spid="8"/>
                                        </p:tgtEl>
                                        <p:attrNameLst>
                                          <p:attrName>fillcolor</p:attrName>
                                        </p:attrNameLst>
                                      </p:cBhvr>
                                      <p:to>
                                        <a:srgbClr val="2FBE9C"/>
                                      </p:to>
                                    </p:animClr>
                                    <p:set>
                                      <p:cBhvr>
                                        <p:cTn id="42" dur="2000" fill="hold"/>
                                        <p:tgtEl>
                                          <p:spTgt spid="8"/>
                                        </p:tgtEl>
                                        <p:attrNameLst>
                                          <p:attrName>fill.type</p:attrName>
                                        </p:attrNameLst>
                                      </p:cBhvr>
                                      <p:to>
                                        <p:strVal val="solid"/>
                                      </p:to>
                                    </p:set>
                                    <p:set>
                                      <p:cBhvr>
                                        <p:cTn id="43" dur="2000" fill="hold"/>
                                        <p:tgtEl>
                                          <p:spTgt spid="8"/>
                                        </p:tgtEl>
                                        <p:attrNameLst>
                                          <p:attrName>fill.on</p:attrName>
                                        </p:attrNameLst>
                                      </p:cBhvr>
                                      <p:to>
                                        <p:strVal val="true"/>
                                      </p:to>
                                    </p:set>
                                  </p:childTnLst>
                                </p:cTn>
                              </p:par>
                              <p:par>
                                <p:cTn id="44" presetID="9" presetClass="exit" presetSubtype="0" fill="hold" grpId="1" nodeType="withEffect">
                                  <p:stCondLst>
                                    <p:cond delay="0"/>
                                  </p:stCondLst>
                                  <p:childTnLst>
                                    <p:animEffect transition="out" filter="dissolve">
                                      <p:cBhvr>
                                        <p:cTn id="45" dur="500"/>
                                        <p:tgtEl>
                                          <p:spTgt spid="8"/>
                                        </p:tgtEl>
                                      </p:cBhvr>
                                    </p:animEffect>
                                    <p:set>
                                      <p:cBhvr>
                                        <p:cTn id="46" dur="1" fill="hold">
                                          <p:stCondLst>
                                            <p:cond delay="499"/>
                                          </p:stCondLst>
                                        </p:cTn>
                                        <p:tgtEl>
                                          <p:spTgt spid="8"/>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7"/>
                                        </p:tgtEl>
                                      </p:cBhvr>
                                    </p:animEffect>
                                    <p:set>
                                      <p:cBhvr>
                                        <p:cTn id="49" dur="1" fill="hold">
                                          <p:stCondLst>
                                            <p:cond delay="499"/>
                                          </p:stCondLst>
                                        </p:cTn>
                                        <p:tgtEl>
                                          <p:spTgt spid="7"/>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1" animBg="1"/>
      <p:bldP spid="7" grpId="0" animBg="1"/>
      <p:bldP spid="7" grpId="1" animBg="1"/>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CMC_curv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6717" y="1132417"/>
            <a:ext cx="6559550" cy="4924416"/>
          </a:xfrm>
          <a:prstGeom prst="rect">
            <a:avLst/>
          </a:prstGeom>
        </p:spPr>
      </p:pic>
      <mc:AlternateContent xmlns:mc="http://schemas.openxmlformats.org/markup-compatibility/2006" xmlns:a14="http://schemas.microsoft.com/office/drawing/2010/main">
        <mc:Choice Requires="a14">
          <p:sp>
            <p:nvSpPr>
              <p:cNvPr id="3" name="Content Placeholder 2"/>
              <p:cNvSpPr txBox="1">
                <a:spLocks/>
              </p:cNvSpPr>
              <p:nvPr/>
            </p:nvSpPr>
            <p:spPr>
              <a:xfrm>
                <a:off x="4734560" y="5752347"/>
                <a:ext cx="325120" cy="411982"/>
              </a:xfrm>
              <a:prstGeom prst="rect">
                <a:avLst/>
              </a:prstGeom>
              <a:solidFill>
                <a:schemeClr val="bg1"/>
              </a:solidFill>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
                    </m:oMathParaPr>
                    <m:oMath xmlns:m="http://schemas.openxmlformats.org/officeDocument/2006/math">
                      <m:r>
                        <a:rPr lang="en-US" sz="2400" i="1" smtClean="0">
                          <a:latin typeface="Cambria Math" charset="0"/>
                          <a:ea typeface="Cambria Math" charset="0"/>
                          <a:cs typeface="Cambria Math" charset="0"/>
                        </a:rPr>
                        <m:t>𝜃</m:t>
                      </m:r>
                    </m:oMath>
                  </m:oMathPara>
                </a14:m>
                <a:endParaRPr lang="en-US" sz="2400" dirty="0"/>
              </a:p>
            </p:txBody>
          </p:sp>
        </mc:Choice>
        <mc:Fallback xmlns="">
          <p:sp>
            <p:nvSpPr>
              <p:cNvPr id="3" name="Content Placeholder 2"/>
              <p:cNvSpPr txBox="1">
                <a:spLocks noRot="1" noChangeAspect="1" noMove="1" noResize="1" noEditPoints="1" noAdjustHandles="1" noChangeArrowheads="1" noChangeShapeType="1" noTextEdit="1"/>
              </p:cNvSpPr>
              <p:nvPr/>
            </p:nvSpPr>
            <p:spPr>
              <a:xfrm>
                <a:off x="4734560" y="5752347"/>
                <a:ext cx="325120" cy="411982"/>
              </a:xfrm>
              <a:prstGeom prst="rect">
                <a:avLst/>
              </a:prstGeom>
              <a:blipFill rotWithShape="0">
                <a:blip r:embed="rId3"/>
                <a:stretch>
                  <a:fillRect l="-13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p:cNvSpPr txBox="1">
                <a:spLocks/>
              </p:cNvSpPr>
              <p:nvPr/>
            </p:nvSpPr>
            <p:spPr>
              <a:xfrm rot="16200000">
                <a:off x="1045477" y="3165712"/>
                <a:ext cx="738889" cy="336406"/>
              </a:xfrm>
              <a:prstGeom prst="rect">
                <a:avLst/>
              </a:prstGeom>
              <a:solidFill>
                <a:schemeClr val="bg1"/>
              </a:solidFill>
            </p:spPr>
            <p:txBody>
              <a:bodyPr vert="horz" lIns="91440" tIns="45720" rIns="91440" bIns="45720" rtlCol="0">
                <a:normAutofit fontScale="7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Group"/>
                    </m:oMathParaPr>
                    <m:oMath xmlns:m="http://schemas.openxmlformats.org/officeDocument/2006/math">
                      <m:r>
                        <a:rPr lang="en-US" sz="2000" b="0" i="1" smtClean="0">
                          <a:latin typeface="Cambria Math" charset="0"/>
                          <a:ea typeface="Cambria Math" charset="0"/>
                          <a:cs typeface="Cambria Math" charset="0"/>
                        </a:rPr>
                        <m:t>𝑓</m:t>
                      </m:r>
                      <m:d>
                        <m:dPr>
                          <m:ctrlPr>
                            <a:rPr lang="en-US" sz="2000" b="0" i="1" smtClean="0">
                              <a:latin typeface="Cambria Math" panose="02040503050406030204" pitchFamily="18" charset="0"/>
                              <a:ea typeface="Cambria Math" charset="0"/>
                              <a:cs typeface="Cambria Math" charset="0"/>
                            </a:rPr>
                          </m:ctrlPr>
                        </m:dPr>
                        <m:e>
                          <m:r>
                            <a:rPr lang="en-US" sz="2000" b="0" i="1" smtClean="0">
                              <a:latin typeface="Cambria Math" charset="0"/>
                              <a:ea typeface="Cambria Math" charset="0"/>
                              <a:cs typeface="Cambria Math" charset="0"/>
                            </a:rPr>
                            <m:t>𝜃</m:t>
                          </m:r>
                        </m:e>
                      </m:d>
                    </m:oMath>
                  </m:oMathPara>
                </a14:m>
                <a:endParaRPr lang="en-US" sz="2000" b="0" dirty="0">
                  <a:ea typeface="Cambria Math" charset="0"/>
                  <a:cs typeface="Cambria Math" charset="0"/>
                </a:endParaRPr>
              </a:p>
              <a:p>
                <a:pPr marL="0" indent="0" algn="ctr" defTabSz="914400">
                  <a:spcBef>
                    <a:spcPts val="0"/>
                  </a:spcBef>
                  <a:buFontTx/>
                  <a:buNone/>
                </a:pPr>
                <a:endParaRPr lang="en-US" sz="2400" dirty="0"/>
              </a:p>
            </p:txBody>
          </p:sp>
        </mc:Choice>
        <mc:Fallback xmlns="">
          <p:sp>
            <p:nvSpPr>
              <p:cNvPr id="4" name="Content Placeholder 2"/>
              <p:cNvSpPr txBox="1">
                <a:spLocks noRot="1" noChangeAspect="1" noMove="1" noResize="1" noEditPoints="1" noAdjustHandles="1" noChangeArrowheads="1" noChangeShapeType="1" noTextEdit="1"/>
              </p:cNvSpPr>
              <p:nvPr/>
            </p:nvSpPr>
            <p:spPr>
              <a:xfrm rot="16200000">
                <a:off x="1045477" y="3165712"/>
                <a:ext cx="738889" cy="336406"/>
              </a:xfrm>
              <a:prstGeom prst="rect">
                <a:avLst/>
              </a:prstGeom>
              <a:blipFill rotWithShape="0">
                <a:blip r:embed="rId4"/>
                <a:stretch>
                  <a:fillRect r="-12727"/>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41A201B9-8465-A24C-ACB9-E21166F31C12}"/>
              </a:ext>
            </a:extLst>
          </p:cNvPr>
          <p:cNvSpPr txBox="1">
            <a:spLocks/>
          </p:cNvSpPr>
          <p:nvPr/>
        </p:nvSpPr>
        <p:spPr>
          <a:xfrm>
            <a:off x="457200" y="274638"/>
            <a:ext cx="8229600" cy="1143000"/>
          </a:xfrm>
          <a:prstGeom prst="rect">
            <a:avLst/>
          </a:prstGeom>
        </p:spPr>
        <p:txBody>
          <a:bodyP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dirty="0"/>
              <a:t>Let’s zoom in on the </a:t>
            </a:r>
            <a:br>
              <a:rPr lang="en-GB" dirty="0"/>
            </a:br>
            <a:r>
              <a:rPr lang="en-GB" dirty="0"/>
              <a:t>posterior distribution:</a:t>
            </a:r>
          </a:p>
        </p:txBody>
      </p:sp>
    </p:spTree>
    <p:extLst>
      <p:ext uri="{BB962C8B-B14F-4D97-AF65-F5344CB8AC3E}">
        <p14:creationId xmlns:p14="http://schemas.microsoft.com/office/powerpoint/2010/main" val="36599153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CMC_curv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6717" y="1132417"/>
            <a:ext cx="6559550" cy="4924416"/>
          </a:xfrm>
          <a:prstGeom prst="rect">
            <a:avLst/>
          </a:prstGeom>
        </p:spPr>
      </p:pic>
      <p:sp>
        <p:nvSpPr>
          <p:cNvPr id="3" name="Rectangle 2"/>
          <p:cNvSpPr/>
          <p:nvPr/>
        </p:nvSpPr>
        <p:spPr>
          <a:xfrm>
            <a:off x="6502399" y="4876799"/>
            <a:ext cx="321733" cy="474133"/>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 name="Content Placeholder 2"/>
              <p:cNvSpPr txBox="1">
                <a:spLocks/>
              </p:cNvSpPr>
              <p:nvPr/>
            </p:nvSpPr>
            <p:spPr>
              <a:xfrm>
                <a:off x="4734560" y="5752347"/>
                <a:ext cx="325120" cy="411982"/>
              </a:xfrm>
              <a:prstGeom prst="rect">
                <a:avLst/>
              </a:prstGeom>
              <a:solidFill>
                <a:schemeClr val="bg1"/>
              </a:solidFill>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
                    </m:oMathParaPr>
                    <m:oMath xmlns:m="http://schemas.openxmlformats.org/officeDocument/2006/math">
                      <m:r>
                        <a:rPr lang="en-US" sz="2400" i="1" smtClean="0">
                          <a:latin typeface="Cambria Math" charset="0"/>
                          <a:ea typeface="Cambria Math" charset="0"/>
                          <a:cs typeface="Cambria Math" charset="0"/>
                        </a:rPr>
                        <m:t>𝜃</m:t>
                      </m:r>
                    </m:oMath>
                  </m:oMathPara>
                </a14:m>
                <a:endParaRPr lang="en-US" sz="2400" dirty="0"/>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4734560" y="5752347"/>
                <a:ext cx="325120" cy="411982"/>
              </a:xfrm>
              <a:prstGeom prst="rect">
                <a:avLst/>
              </a:prstGeom>
              <a:blipFill rotWithShape="0">
                <a:blip r:embed="rId3"/>
                <a:stretch>
                  <a:fillRect l="-13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p:cNvSpPr txBox="1">
                <a:spLocks/>
              </p:cNvSpPr>
              <p:nvPr/>
            </p:nvSpPr>
            <p:spPr>
              <a:xfrm rot="16200000">
                <a:off x="1045477" y="3165712"/>
                <a:ext cx="738889" cy="336406"/>
              </a:xfrm>
              <a:prstGeom prst="rect">
                <a:avLst/>
              </a:prstGeom>
              <a:solidFill>
                <a:schemeClr val="bg1"/>
              </a:solidFill>
            </p:spPr>
            <p:txBody>
              <a:bodyPr vert="horz" lIns="91440" tIns="45720" rIns="91440" bIns="45720" rtlCol="0">
                <a:normAutofit fontScale="7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Group"/>
                    </m:oMathParaPr>
                    <m:oMath xmlns:m="http://schemas.openxmlformats.org/officeDocument/2006/math">
                      <m:r>
                        <a:rPr lang="en-US" sz="2000" b="0" i="1" smtClean="0">
                          <a:latin typeface="Cambria Math" charset="0"/>
                          <a:ea typeface="Cambria Math" charset="0"/>
                          <a:cs typeface="Cambria Math" charset="0"/>
                        </a:rPr>
                        <m:t>𝑓</m:t>
                      </m:r>
                      <m:d>
                        <m:dPr>
                          <m:ctrlPr>
                            <a:rPr lang="en-US" sz="2000" b="0" i="1" smtClean="0">
                              <a:latin typeface="Cambria Math" panose="02040503050406030204" pitchFamily="18" charset="0"/>
                              <a:ea typeface="Cambria Math" charset="0"/>
                              <a:cs typeface="Cambria Math" charset="0"/>
                            </a:rPr>
                          </m:ctrlPr>
                        </m:dPr>
                        <m:e>
                          <m:r>
                            <a:rPr lang="en-US" sz="2000" b="0" i="1" smtClean="0">
                              <a:latin typeface="Cambria Math" charset="0"/>
                              <a:ea typeface="Cambria Math" charset="0"/>
                              <a:cs typeface="Cambria Math" charset="0"/>
                            </a:rPr>
                            <m:t>𝜃</m:t>
                          </m:r>
                        </m:e>
                      </m:d>
                    </m:oMath>
                  </m:oMathPara>
                </a14:m>
                <a:endParaRPr lang="en-US" sz="2000" b="0" dirty="0">
                  <a:ea typeface="Cambria Math" charset="0"/>
                  <a:cs typeface="Cambria Math" charset="0"/>
                </a:endParaRPr>
              </a:p>
              <a:p>
                <a:pPr marL="0" indent="0" algn="ctr" defTabSz="914400">
                  <a:spcBef>
                    <a:spcPts val="0"/>
                  </a:spcBef>
                  <a:buFontTx/>
                  <a:buNone/>
                </a:pPr>
                <a:endParaRPr lang="en-US" sz="2400" dirty="0"/>
              </a:p>
            </p:txBody>
          </p:sp>
        </mc:Choice>
        <mc:Fallback xmlns="">
          <p:sp>
            <p:nvSpPr>
              <p:cNvPr id="6" name="Content Placeholder 2"/>
              <p:cNvSpPr txBox="1">
                <a:spLocks noRot="1" noChangeAspect="1" noMove="1" noResize="1" noEditPoints="1" noAdjustHandles="1" noChangeArrowheads="1" noChangeShapeType="1" noTextEdit="1"/>
              </p:cNvSpPr>
              <p:nvPr/>
            </p:nvSpPr>
            <p:spPr>
              <a:xfrm rot="16200000">
                <a:off x="1045477" y="3165712"/>
                <a:ext cx="738889" cy="336406"/>
              </a:xfrm>
              <a:prstGeom prst="rect">
                <a:avLst/>
              </a:prstGeom>
              <a:blipFill rotWithShape="0">
                <a:blip r:embed="rId4"/>
                <a:stretch>
                  <a:fillRect r="-12727"/>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854BBC77-D6D9-ACF8-033B-88F7F22A2D4F}"/>
              </a:ext>
            </a:extLst>
          </p:cNvPr>
          <p:cNvSpPr txBox="1">
            <a:spLocks/>
          </p:cNvSpPr>
          <p:nvPr/>
        </p:nvSpPr>
        <p:spPr>
          <a:xfrm>
            <a:off x="457200" y="274638"/>
            <a:ext cx="8229600" cy="1143000"/>
          </a:xfrm>
          <a:prstGeom prst="rect">
            <a:avLst/>
          </a:prstGeom>
        </p:spPr>
        <p:txBody>
          <a:bodyP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dirty="0"/>
              <a:t>Let’s zoom in on the </a:t>
            </a:r>
            <a:br>
              <a:rPr lang="en-GB" dirty="0"/>
            </a:br>
            <a:r>
              <a:rPr lang="en-GB" dirty="0"/>
              <a:t>posterior distribution:</a:t>
            </a:r>
          </a:p>
        </p:txBody>
      </p:sp>
    </p:spTree>
    <p:extLst>
      <p:ext uri="{BB962C8B-B14F-4D97-AF65-F5344CB8AC3E}">
        <p14:creationId xmlns:p14="http://schemas.microsoft.com/office/powerpoint/2010/main" val="3752374373"/>
      </p:ext>
    </p:extLst>
  </p:cSld>
  <p:clrMapOvr>
    <a:masterClrMapping/>
  </p:clrMapOvr>
  <mc:AlternateContent xmlns:mc="http://schemas.openxmlformats.org/markup-compatibility/2006" xmlns:p14="http://schemas.microsoft.com/office/powerpoint/2010/main">
    <mc:Choice Requires="p14">
      <p:transition spd="slow" p14:dur="2000" advClick="0" advTm="1500"/>
    </mc:Choice>
    <mc:Fallback xmlns="">
      <p:transition xmlns:p14="http://schemas.microsoft.com/office/powerpoint/2010/main" spd="slow" advClick="0" advTm="1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par>
                          <p:cTn id="7" fill="hold">
                            <p:stCondLst>
                              <p:cond delay="500"/>
                            </p:stCondLst>
                            <p:childTnLst>
                              <p:par>
                                <p:cTn id="8" presetID="6" presetClass="emph" presetSubtype="0" fill="hold" grpId="1" nodeType="afterEffect">
                                  <p:stCondLst>
                                    <p:cond delay="1000"/>
                                  </p:stCondLst>
                                  <p:childTnLst>
                                    <p:animScale>
                                      <p:cBhvr>
                                        <p:cTn id="9" dur="1000" fill="hold"/>
                                        <p:tgtEl>
                                          <p:spTgt spid="3"/>
                                        </p:tgtEl>
                                      </p:cBhvr>
                                      <p:by x="400000" y="400000"/>
                                    </p:animScale>
                                  </p:childTnLst>
                                </p:cTn>
                              </p:par>
                              <p:par>
                                <p:cTn id="10" presetID="10" presetClass="exit" presetSubtype="0" fill="hold" nodeType="withEffect">
                                  <p:stCondLst>
                                    <p:cond delay="100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xit" presetSubtype="0" fill="hold" grpId="0" nodeType="withEffect">
                                  <p:stCondLst>
                                    <p:cond delay="100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CMC_ink30_optimized.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601" y="538480"/>
            <a:ext cx="6096000" cy="6096000"/>
          </a:xfrm>
          <a:prstGeom prst="rect">
            <a:avLst/>
          </a:prstGeom>
        </p:spPr>
      </p:pic>
      <mc:AlternateContent xmlns:mc="http://schemas.openxmlformats.org/markup-compatibility/2006">
        <mc:Choice xmlns:a14="http://schemas.microsoft.com/office/drawing/2010/main" Requires="a14">
          <p:sp>
            <p:nvSpPr>
              <p:cNvPr id="5" name="Content Placeholder 2"/>
              <p:cNvSpPr txBox="1">
                <a:spLocks/>
              </p:cNvSpPr>
              <p:nvPr/>
            </p:nvSpPr>
            <p:spPr>
              <a:xfrm>
                <a:off x="3453040" y="6438649"/>
                <a:ext cx="325120" cy="411982"/>
              </a:xfrm>
              <a:prstGeom prst="rect">
                <a:avLst/>
              </a:prstGeom>
              <a:solidFill>
                <a:schemeClr val="bg1"/>
              </a:solidFill>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
                    </m:oMathParaPr>
                    <m:oMath xmlns:m="http://schemas.openxmlformats.org/officeDocument/2006/math">
                      <m:r>
                        <a:rPr lang="en-US" sz="2400" i="1" smtClean="0">
                          <a:latin typeface="Cambria Math" charset="0"/>
                          <a:ea typeface="Cambria Math" charset="0"/>
                          <a:cs typeface="Cambria Math" charset="0"/>
                        </a:rPr>
                        <m:t>𝜃</m:t>
                      </m:r>
                    </m:oMath>
                  </m:oMathPara>
                </a14:m>
                <a:endParaRPr lang="en-US" sz="2400" dirty="0"/>
              </a:p>
            </p:txBody>
          </p:sp>
        </mc:Choice>
        <mc:Fallback>
          <p:sp>
            <p:nvSpPr>
              <p:cNvPr id="5" name="Content Placeholder 2"/>
              <p:cNvSpPr txBox="1">
                <a:spLocks noRot="1" noChangeAspect="1" noMove="1" noResize="1" noEditPoints="1" noAdjustHandles="1" noChangeArrowheads="1" noChangeShapeType="1" noTextEdit="1"/>
              </p:cNvSpPr>
              <p:nvPr/>
            </p:nvSpPr>
            <p:spPr>
              <a:xfrm>
                <a:off x="3453040" y="6438649"/>
                <a:ext cx="325120" cy="411982"/>
              </a:xfrm>
              <a:prstGeom prst="rect">
                <a:avLst/>
              </a:prstGeom>
              <a:blipFill>
                <a:blip r:embed="rId3"/>
                <a:stretch>
                  <a:fillRect l="-11111"/>
                </a:stretch>
              </a:blipFill>
            </p:spPr>
            <p:txBody>
              <a:bodyPr/>
              <a:lstStyle/>
              <a:p>
                <a:r>
                  <a:rPr lang="en-GB">
                    <a:noFill/>
                  </a:rPr>
                  <a:t> </a:t>
                </a:r>
              </a:p>
            </p:txBody>
          </p:sp>
        </mc:Fallback>
      </mc:AlternateContent>
      <p:sp>
        <p:nvSpPr>
          <p:cNvPr id="2" name="Rectangle 1"/>
          <p:cNvSpPr/>
          <p:nvPr/>
        </p:nvSpPr>
        <p:spPr>
          <a:xfrm>
            <a:off x="2159333" y="538480"/>
            <a:ext cx="2844800" cy="587586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effectLst/>
            </a:endParaRPr>
          </a:p>
        </p:txBody>
      </p:sp>
      <mc:AlternateContent xmlns:mc="http://schemas.openxmlformats.org/markup-compatibility/2006">
        <mc:Choice xmlns:a14="http://schemas.microsoft.com/office/drawing/2010/main" Requires="a14">
          <p:sp>
            <p:nvSpPr>
              <p:cNvPr id="4" name="Content Placeholder 2"/>
              <p:cNvSpPr txBox="1">
                <a:spLocks/>
              </p:cNvSpPr>
              <p:nvPr/>
            </p:nvSpPr>
            <p:spPr>
              <a:xfrm rot="16200000">
                <a:off x="-25363" y="3308210"/>
                <a:ext cx="738889" cy="336406"/>
              </a:xfrm>
              <a:prstGeom prst="rect">
                <a:avLst/>
              </a:prstGeom>
              <a:solidFill>
                <a:schemeClr val="bg1"/>
              </a:solidFill>
            </p:spPr>
            <p:txBody>
              <a:bodyPr vert="horz" lIns="91440" tIns="45720" rIns="91440" bIns="45720" rtlCol="0">
                <a:normAutofit fontScale="7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Group"/>
                    </m:oMathParaPr>
                    <m:oMath xmlns:m="http://schemas.openxmlformats.org/officeDocument/2006/math">
                      <m:r>
                        <a:rPr lang="en-US" sz="2000" b="0" i="1" smtClean="0">
                          <a:latin typeface="Cambria Math" charset="0"/>
                          <a:ea typeface="Cambria Math" charset="0"/>
                          <a:cs typeface="Cambria Math" charset="0"/>
                        </a:rPr>
                        <m:t>𝑓</m:t>
                      </m:r>
                      <m:d>
                        <m:dPr>
                          <m:ctrlPr>
                            <a:rPr lang="en-US" sz="2000" b="0" i="1" smtClean="0">
                              <a:latin typeface="Cambria Math" panose="02040503050406030204" pitchFamily="18" charset="0"/>
                              <a:ea typeface="Cambria Math" charset="0"/>
                              <a:cs typeface="Cambria Math" charset="0"/>
                            </a:rPr>
                          </m:ctrlPr>
                        </m:dPr>
                        <m:e>
                          <m:r>
                            <a:rPr lang="en-US" sz="2000" b="0" i="1" smtClean="0">
                              <a:latin typeface="Cambria Math" charset="0"/>
                              <a:ea typeface="Cambria Math" charset="0"/>
                              <a:cs typeface="Cambria Math" charset="0"/>
                            </a:rPr>
                            <m:t>𝜃</m:t>
                          </m:r>
                        </m:e>
                      </m:d>
                    </m:oMath>
                  </m:oMathPara>
                </a14:m>
                <a:endParaRPr lang="en-US" sz="2000" b="0" dirty="0">
                  <a:ea typeface="Cambria Math" charset="0"/>
                  <a:cs typeface="Cambria Math" charset="0"/>
                </a:endParaRPr>
              </a:p>
              <a:p>
                <a:pPr marL="0" indent="0" algn="ctr" defTabSz="914400">
                  <a:spcBef>
                    <a:spcPts val="0"/>
                  </a:spcBef>
                  <a:buFontTx/>
                  <a:buNone/>
                </a:pPr>
                <a:endParaRPr lang="en-US" sz="2400" dirty="0"/>
              </a:p>
            </p:txBody>
          </p:sp>
        </mc:Choice>
        <mc:Fallback>
          <p:sp>
            <p:nvSpPr>
              <p:cNvPr id="4" name="Content Placeholder 2"/>
              <p:cNvSpPr txBox="1">
                <a:spLocks noRot="1" noChangeAspect="1" noMove="1" noResize="1" noEditPoints="1" noAdjustHandles="1" noChangeArrowheads="1" noChangeShapeType="1" noTextEdit="1"/>
              </p:cNvSpPr>
              <p:nvPr/>
            </p:nvSpPr>
            <p:spPr>
              <a:xfrm rot="16200000">
                <a:off x="-25363" y="3308210"/>
                <a:ext cx="738889" cy="336406"/>
              </a:xfrm>
              <a:prstGeom prst="rect">
                <a:avLst/>
              </a:prstGeom>
              <a:blipFill>
                <a:blip r:embed="rId4"/>
                <a:stretch>
                  <a:fillRect r="-10714"/>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D9A299E1-036E-AD96-A89C-8E323D30C748}"/>
              </a:ext>
            </a:extLst>
          </p:cNvPr>
          <p:cNvSpPr txBox="1"/>
          <p:nvPr/>
        </p:nvSpPr>
        <p:spPr>
          <a:xfrm>
            <a:off x="5286703" y="294290"/>
            <a:ext cx="3741683" cy="3693319"/>
          </a:xfrm>
          <a:prstGeom prst="rect">
            <a:avLst/>
          </a:prstGeom>
          <a:noFill/>
        </p:spPr>
        <p:txBody>
          <a:bodyPr wrap="square" rtlCol="0">
            <a:spAutoFit/>
          </a:bodyPr>
          <a:lstStyle/>
          <a:p>
            <a:r>
              <a:rPr lang="en-GB" dirty="0"/>
              <a:t>Suppose we have molecules of “dye” diffusing through a container shaped like the posterior distribution</a:t>
            </a:r>
          </a:p>
          <a:p>
            <a:endParaRPr lang="en-GB" dirty="0"/>
          </a:p>
          <a:p>
            <a:r>
              <a:rPr lang="en-GB" dirty="0"/>
              <a:t>Here the molecules are moving in discrete time steps</a:t>
            </a:r>
          </a:p>
          <a:p>
            <a:endParaRPr lang="en-GB" dirty="0"/>
          </a:p>
          <a:p>
            <a:r>
              <a:rPr lang="en-GB" dirty="0"/>
              <a:t>We will show that if these molecules move according to the Metropolis acceptance ratio, their locations converge to “match” the posterior distribution</a:t>
            </a:r>
          </a:p>
        </p:txBody>
      </p:sp>
    </p:spTree>
    <p:extLst>
      <p:ext uri="{BB962C8B-B14F-4D97-AF65-F5344CB8AC3E}">
        <p14:creationId xmlns:p14="http://schemas.microsoft.com/office/powerpoint/2010/main" val="120124473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Arrow Connector 33"/>
          <p:cNvCxnSpPr/>
          <p:nvPr/>
        </p:nvCxnSpPr>
        <p:spPr>
          <a:xfrm>
            <a:off x="3484049" y="1053730"/>
            <a:ext cx="0" cy="1874219"/>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344601" y="2951974"/>
            <a:ext cx="599047" cy="486492"/>
          </a:xfrm>
          <a:prstGeom prst="rect">
            <a:avLst/>
          </a:prstGeom>
          <a:noFill/>
        </p:spPr>
        <p:txBody>
          <a:bodyPr wrap="square" rtlCol="0">
            <a:spAutoFit/>
          </a:bodyPr>
          <a:lstStyle/>
          <a:p>
            <a:pPr algn="ctr"/>
            <a:r>
              <a:rPr lang="en-GB" sz="3600" dirty="0"/>
              <a:t>A</a:t>
            </a:r>
          </a:p>
        </p:txBody>
      </p:sp>
      <p:sp>
        <p:nvSpPr>
          <p:cNvPr id="11" name="TextBox 10"/>
          <p:cNvSpPr txBox="1"/>
          <p:nvPr/>
        </p:nvSpPr>
        <p:spPr>
          <a:xfrm>
            <a:off x="2353418" y="2927950"/>
            <a:ext cx="599047" cy="486492"/>
          </a:xfrm>
          <a:prstGeom prst="rect">
            <a:avLst/>
          </a:prstGeom>
          <a:noFill/>
        </p:spPr>
        <p:txBody>
          <a:bodyPr wrap="square" rtlCol="0">
            <a:spAutoFit/>
          </a:bodyPr>
          <a:lstStyle/>
          <a:p>
            <a:pPr algn="ctr"/>
            <a:r>
              <a:rPr lang="en-GB" sz="3600" dirty="0"/>
              <a:t>B</a:t>
            </a:r>
          </a:p>
        </p:txBody>
      </p:sp>
      <mc:AlternateContent xmlns:mc="http://schemas.openxmlformats.org/markup-compatibility/2006" xmlns:a14="http://schemas.microsoft.com/office/drawing/2010/main">
        <mc:Choice Requires="a14">
          <p:sp>
            <p:nvSpPr>
              <p:cNvPr id="31" name="TextBox 30"/>
              <p:cNvSpPr txBox="1"/>
              <p:nvPr/>
            </p:nvSpPr>
            <p:spPr>
              <a:xfrm>
                <a:off x="249387" y="3719511"/>
                <a:ext cx="3950080" cy="2933752"/>
              </a:xfrm>
              <a:prstGeom prst="rect">
                <a:avLst/>
              </a:prstGeom>
              <a:noFill/>
            </p:spPr>
            <p:txBody>
              <a:bodyPr wrap="square" rtlCol="0">
                <a:spAutoFit/>
              </a:bodyPr>
              <a:lstStyle/>
              <a:p>
                <a:r>
                  <a:rPr lang="en-GB" sz="2000" dirty="0"/>
                  <a:t>assume </a:t>
                </a:r>
                <a14:m>
                  <m:oMath xmlns:m="http://schemas.openxmlformats.org/officeDocument/2006/math">
                    <m:r>
                      <a:rPr lang="en-US" sz="2000" b="0" i="1" smtClean="0">
                        <a:latin typeface="Cambria Math" charset="0"/>
                      </a:rPr>
                      <m:t>𝑓</m:t>
                    </m:r>
                    <m:d>
                      <m:dPr>
                        <m:ctrlPr>
                          <a:rPr lang="en-US" sz="2000" b="0" i="1" smtClean="0">
                            <a:latin typeface="Cambria Math" panose="02040503050406030204" pitchFamily="18" charset="0"/>
                          </a:rPr>
                        </m:ctrlPr>
                      </m:dPr>
                      <m:e>
                        <m:r>
                          <a:rPr lang="en-US" sz="2000" b="0" i="1" smtClean="0">
                            <a:latin typeface="Cambria Math" charset="0"/>
                          </a:rPr>
                          <m:t>𝐴</m:t>
                        </m:r>
                      </m:e>
                    </m:d>
                    <m:r>
                      <a:rPr lang="en-US" sz="2000" b="0" i="1" smtClean="0">
                        <a:latin typeface="Cambria Math" charset="0"/>
                      </a:rPr>
                      <m:t>&gt;</m:t>
                    </m:r>
                    <m:r>
                      <a:rPr lang="en-US" sz="2000" b="0" i="1" smtClean="0">
                        <a:latin typeface="Cambria Math" charset="0"/>
                      </a:rPr>
                      <m:t>𝑓</m:t>
                    </m:r>
                    <m:r>
                      <a:rPr lang="en-US" sz="2000" b="0" i="1" smtClean="0">
                        <a:latin typeface="Cambria Math" charset="0"/>
                      </a:rPr>
                      <m:t>(</m:t>
                    </m:r>
                    <m:r>
                      <a:rPr lang="en-US" sz="2000" b="0" i="1" smtClean="0">
                        <a:latin typeface="Cambria Math" charset="0"/>
                      </a:rPr>
                      <m:t>𝐵</m:t>
                    </m:r>
                    <m:r>
                      <a:rPr lang="en-US" sz="2000" b="0" i="1" smtClean="0">
                        <a:latin typeface="Cambria Math" charset="0"/>
                      </a:rPr>
                      <m:t>)</m:t>
                    </m:r>
                  </m:oMath>
                </a14:m>
                <a:endParaRPr lang="en-GB" sz="2000" dirty="0"/>
              </a:p>
              <a:p>
                <a:pPr/>
                <a14:m>
                  <m:oMathPara xmlns:m="http://schemas.openxmlformats.org/officeDocument/2006/math">
                    <m:oMathParaPr>
                      <m:jc m:val="centerGroup"/>
                    </m:oMathParaPr>
                    <m:oMath xmlns:m="http://schemas.openxmlformats.org/officeDocument/2006/math">
                      <m:func>
                        <m:funcPr>
                          <m:ctrlPr>
                            <a:rPr lang="en-US" sz="2000" b="0" i="1" smtClean="0">
                              <a:latin typeface="Cambria Math" panose="02040503050406030204" pitchFamily="18" charset="0"/>
                            </a:rPr>
                          </m:ctrlPr>
                        </m:funcPr>
                        <m:fName>
                          <m:r>
                            <m:rPr>
                              <m:sty m:val="p"/>
                            </m:rPr>
                            <a:rPr lang="en-US" sz="2000" b="0" i="0" smtClean="0">
                              <a:latin typeface="Cambria Math" charset="0"/>
                            </a:rPr>
                            <m:t>Pr</m:t>
                          </m:r>
                        </m:fName>
                        <m:e>
                          <m:d>
                            <m:dPr>
                              <m:ctrlPr>
                                <a:rPr lang="en-US" sz="2000" b="0" i="1" smtClean="0">
                                  <a:latin typeface="Cambria Math" panose="02040503050406030204" pitchFamily="18" charset="0"/>
                                </a:rPr>
                              </m:ctrlPr>
                            </m:dPr>
                            <m:e>
                              <m:r>
                                <m:rPr>
                                  <m:sty m:val="p"/>
                                </m:rPr>
                                <a:rPr lang="en-US" sz="2000">
                                  <a:latin typeface="Cambria Math" charset="0"/>
                                </a:rPr>
                                <m:t>A</m:t>
                              </m:r>
                              <m:r>
                                <a:rPr lang="is-IS" sz="2000" i="1">
                                  <a:latin typeface="Cambria Math" charset="0"/>
                                  <a:ea typeface="Cambria Math" charset="0"/>
                                  <a:cs typeface="Cambria Math" charset="0"/>
                                </a:rPr>
                                <m:t>→</m:t>
                              </m:r>
                              <m:r>
                                <m:rPr>
                                  <m:sty m:val="p"/>
                                </m:rPr>
                                <a:rPr lang="en-US" sz="2000">
                                  <a:latin typeface="Cambria Math" charset="0"/>
                                </a:rPr>
                                <m:t>B</m:t>
                              </m:r>
                            </m:e>
                          </m:d>
                        </m:e>
                      </m:func>
                      <m:r>
                        <a:rPr lang="en-US" sz="2000" b="0" i="1" smtClean="0">
                          <a:latin typeface="Cambria Math" charset="0"/>
                        </a:rPr>
                        <m:t>=</m:t>
                      </m:r>
                      <m:sSub>
                        <m:sSubPr>
                          <m:ctrlPr>
                            <a:rPr lang="en-US" sz="2000" i="1">
                              <a:latin typeface="Cambria Math" panose="02040503050406030204" pitchFamily="18" charset="0"/>
                            </a:rPr>
                          </m:ctrlPr>
                        </m:sSubPr>
                        <m:e>
                          <m:r>
                            <a:rPr lang="en-US" sz="2000" i="1">
                              <a:latin typeface="Cambria Math" charset="0"/>
                            </a:rPr>
                            <m:t>𝑞</m:t>
                          </m:r>
                        </m:e>
                        <m:sub>
                          <m:r>
                            <a:rPr lang="en-US" sz="2000" i="1">
                              <a:latin typeface="Cambria Math" charset="0"/>
                            </a:rPr>
                            <m:t>𝐴</m:t>
                          </m:r>
                          <m:r>
                            <a:rPr lang="is-IS" sz="2000" i="1">
                              <a:latin typeface="Cambria Math" charset="0"/>
                              <a:ea typeface="Cambria Math" charset="0"/>
                              <a:cs typeface="Cambria Math" charset="0"/>
                            </a:rPr>
                            <m:t>→</m:t>
                          </m:r>
                          <m:r>
                            <a:rPr lang="en-US" sz="2000" i="1">
                              <a:latin typeface="Cambria Math" charset="0"/>
                              <a:ea typeface="Cambria Math" charset="0"/>
                              <a:cs typeface="Cambria Math" charset="0"/>
                            </a:rPr>
                            <m:t>𝐵</m:t>
                          </m:r>
                        </m:sub>
                      </m:sSub>
                      <m:r>
                        <a:rPr lang="en-US" sz="2000" i="1" smtClean="0">
                          <a:latin typeface="Cambria Math" charset="0"/>
                          <a:ea typeface="Cambria Math" charset="0"/>
                          <a:cs typeface="Cambria Math" charset="0"/>
                        </a:rPr>
                        <m:t>∙</m:t>
                      </m:r>
                      <m:f>
                        <m:fPr>
                          <m:ctrlPr>
                            <a:rPr lang="en-US" sz="2000" b="0" i="1" smtClean="0">
                              <a:latin typeface="Cambria Math" panose="02040503050406030204" pitchFamily="18" charset="0"/>
                            </a:rPr>
                          </m:ctrlPr>
                        </m:fPr>
                        <m:num>
                          <m:r>
                            <a:rPr lang="en-US" sz="2000" b="0" i="1" smtClean="0">
                              <a:latin typeface="Cambria Math" charset="0"/>
                            </a:rPr>
                            <m:t>𝑓</m:t>
                          </m:r>
                          <m:d>
                            <m:dPr>
                              <m:ctrlPr>
                                <a:rPr lang="en-US" sz="2000" b="0" i="1" smtClean="0">
                                  <a:latin typeface="Cambria Math" panose="02040503050406030204" pitchFamily="18" charset="0"/>
                                </a:rPr>
                              </m:ctrlPr>
                            </m:dPr>
                            <m:e>
                              <m:r>
                                <a:rPr lang="en-US" sz="2000" b="0" i="1" smtClean="0">
                                  <a:latin typeface="Cambria Math" charset="0"/>
                                </a:rPr>
                                <m:t>𝐵</m:t>
                              </m:r>
                            </m:e>
                          </m:d>
                        </m:num>
                        <m:den>
                          <m:r>
                            <a:rPr lang="en-US" sz="2000" b="0" i="1" smtClean="0">
                              <a:latin typeface="Cambria Math" charset="0"/>
                            </a:rPr>
                            <m:t>𝑓</m:t>
                          </m:r>
                          <m:d>
                            <m:dPr>
                              <m:ctrlPr>
                                <a:rPr lang="en-US" sz="2000" b="0" i="1" smtClean="0">
                                  <a:latin typeface="Cambria Math" panose="02040503050406030204" pitchFamily="18" charset="0"/>
                                </a:rPr>
                              </m:ctrlPr>
                            </m:dPr>
                            <m:e>
                              <m:r>
                                <a:rPr lang="en-US" sz="2000" b="0" i="1" smtClean="0">
                                  <a:latin typeface="Cambria Math" charset="0"/>
                                </a:rPr>
                                <m:t>𝐴</m:t>
                              </m:r>
                            </m:e>
                          </m:d>
                        </m:den>
                      </m:f>
                    </m:oMath>
                  </m:oMathPara>
                </a14:m>
                <a:endParaRPr lang="en-US" sz="2000" b="0" dirty="0"/>
              </a:p>
              <a:p>
                <a:pPr/>
                <a14:m>
                  <m:oMathPara xmlns:m="http://schemas.openxmlformats.org/officeDocument/2006/math">
                    <m:oMathParaPr>
                      <m:jc m:val="centerGroup"/>
                    </m:oMathParaPr>
                    <m:oMath xmlns:m="http://schemas.openxmlformats.org/officeDocument/2006/math">
                      <m:func>
                        <m:funcPr>
                          <m:ctrlPr>
                            <a:rPr lang="en-US" sz="2000" b="0" i="1" smtClean="0">
                              <a:latin typeface="Cambria Math" panose="02040503050406030204" pitchFamily="18" charset="0"/>
                            </a:rPr>
                          </m:ctrlPr>
                        </m:funcPr>
                        <m:fName>
                          <m:r>
                            <m:rPr>
                              <m:sty m:val="p"/>
                            </m:rPr>
                            <a:rPr lang="en-US" sz="2000" b="0" i="0" smtClean="0">
                              <a:latin typeface="Cambria Math" charset="0"/>
                            </a:rPr>
                            <m:t>Pr</m:t>
                          </m:r>
                        </m:fName>
                        <m:e>
                          <m:d>
                            <m:dPr>
                              <m:ctrlPr>
                                <a:rPr lang="en-US" sz="2000" b="0" i="1" smtClean="0">
                                  <a:latin typeface="Cambria Math" panose="02040503050406030204" pitchFamily="18" charset="0"/>
                                </a:rPr>
                              </m:ctrlPr>
                            </m:dPr>
                            <m:e>
                              <m:r>
                                <m:rPr>
                                  <m:sty m:val="p"/>
                                </m:rPr>
                                <a:rPr lang="en-US" sz="2000" b="0" i="0" smtClean="0">
                                  <a:latin typeface="Cambria Math" charset="0"/>
                                </a:rPr>
                                <m:t>B</m:t>
                              </m:r>
                              <m:r>
                                <a:rPr lang="is-IS" sz="2000" b="0" i="0" smtClean="0">
                                  <a:latin typeface="Cambria Math" charset="0"/>
                                  <a:ea typeface="Cambria Math" charset="0"/>
                                  <a:cs typeface="Cambria Math" charset="0"/>
                                </a:rPr>
                                <m:t>→</m:t>
                              </m:r>
                              <m:r>
                                <m:rPr>
                                  <m:sty m:val="p"/>
                                </m:rPr>
                                <a:rPr lang="en-US" sz="2000" b="0" i="0" smtClean="0">
                                  <a:latin typeface="Cambria Math" charset="0"/>
                                  <a:ea typeface="Cambria Math" charset="0"/>
                                  <a:cs typeface="Cambria Math" charset="0"/>
                                </a:rPr>
                                <m:t>A</m:t>
                              </m:r>
                            </m:e>
                          </m:d>
                        </m:e>
                      </m:func>
                      <m:r>
                        <a:rPr lang="en-US" sz="2000" b="0" i="1" smtClean="0">
                          <a:latin typeface="Cambria Math" charset="0"/>
                          <a:ea typeface="Cambria Math" charset="0"/>
                          <a:cs typeface="Cambria Math" charset="0"/>
                        </a:rPr>
                        <m:t>=</m:t>
                      </m:r>
                      <m:sSub>
                        <m:sSubPr>
                          <m:ctrlPr>
                            <a:rPr lang="en-US" sz="2000" i="1">
                              <a:latin typeface="Cambria Math" panose="02040503050406030204" pitchFamily="18" charset="0"/>
                            </a:rPr>
                          </m:ctrlPr>
                        </m:sSubPr>
                        <m:e>
                          <m:r>
                            <a:rPr lang="en-US" sz="2000" i="1">
                              <a:latin typeface="Cambria Math" charset="0"/>
                            </a:rPr>
                            <m:t>𝑞</m:t>
                          </m:r>
                        </m:e>
                        <m:sub>
                          <m:r>
                            <a:rPr lang="en-US" sz="2000" b="0" i="1" smtClean="0">
                              <a:latin typeface="Cambria Math" charset="0"/>
                            </a:rPr>
                            <m:t>𝐵</m:t>
                          </m:r>
                          <m:r>
                            <a:rPr lang="is-I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𝐴</m:t>
                          </m:r>
                        </m:sub>
                      </m:sSub>
                      <m:r>
                        <a:rPr lang="en-US" sz="200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1</m:t>
                      </m:r>
                    </m:oMath>
                  </m:oMathPara>
                </a14:m>
                <a:endParaRPr lang="en-US" sz="2000" b="0" dirty="0">
                  <a:ea typeface="Cambria Math" charset="0"/>
                  <a:cs typeface="Cambria Math" charset="0"/>
                </a:endParaRPr>
              </a:p>
              <a:p>
                <a:endParaRPr lang="en-US" sz="2000" b="0" i="1" dirty="0">
                  <a:latin typeface="Cambria Math" charset="0"/>
                </a:endParaRPr>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charset="0"/>
                            </a:rPr>
                            <m:t>𝑞</m:t>
                          </m:r>
                        </m:e>
                        <m:sub>
                          <m:r>
                            <a:rPr lang="en-US" sz="2000" i="1">
                              <a:latin typeface="Cambria Math" charset="0"/>
                            </a:rPr>
                            <m:t>𝐴</m:t>
                          </m:r>
                          <m:r>
                            <a:rPr lang="is-IS" sz="2000" i="1">
                              <a:latin typeface="Cambria Math" charset="0"/>
                              <a:ea typeface="Cambria Math" charset="0"/>
                              <a:cs typeface="Cambria Math" charset="0"/>
                            </a:rPr>
                            <m:t>→</m:t>
                          </m:r>
                          <m:r>
                            <a:rPr lang="en-US" sz="2000" i="1">
                              <a:latin typeface="Cambria Math" charset="0"/>
                              <a:ea typeface="Cambria Math" charset="0"/>
                              <a:cs typeface="Cambria Math" charset="0"/>
                            </a:rPr>
                            <m:t>𝐵</m:t>
                          </m:r>
                        </m:sub>
                      </m:sSub>
                      <m:r>
                        <a:rPr lang="en-US" sz="2000" b="0" i="1" smtClean="0">
                          <a:latin typeface="Cambria Math" charset="0"/>
                        </a:rPr>
                        <m:t>=</m:t>
                      </m:r>
                      <m:sSub>
                        <m:sSubPr>
                          <m:ctrlPr>
                            <a:rPr lang="en-US" sz="2000" b="0" i="1" smtClean="0">
                              <a:latin typeface="Cambria Math" panose="02040503050406030204" pitchFamily="18" charset="0"/>
                            </a:rPr>
                          </m:ctrlPr>
                        </m:sSubPr>
                        <m:e>
                          <m:r>
                            <a:rPr lang="en-US" sz="2000" b="0" i="1" smtClean="0">
                              <a:latin typeface="Cambria Math" charset="0"/>
                            </a:rPr>
                            <m:t>𝑞</m:t>
                          </m:r>
                        </m:e>
                        <m:sub>
                          <m:r>
                            <a:rPr lang="en-US" sz="2000" b="0" i="1" smtClean="0">
                              <a:latin typeface="Cambria Math" charset="0"/>
                            </a:rPr>
                            <m:t>𝐵</m:t>
                          </m:r>
                          <m:r>
                            <a:rPr lang="is-I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𝐴</m:t>
                          </m:r>
                        </m:sub>
                      </m:sSub>
                      <m:r>
                        <a:rPr lang="en-US" sz="2000" b="0" i="1" smtClean="0">
                          <a:latin typeface="Cambria Math" panose="02040503050406030204" pitchFamily="18" charset="0"/>
                          <a:ea typeface="Cambria Math" charset="0"/>
                          <a:cs typeface="Cambria Math" charset="0"/>
                        </a:rPr>
                        <m:t>=</m:t>
                      </m:r>
                      <m:r>
                        <a:rPr lang="en-US" sz="2000" b="0" i="1" smtClean="0">
                          <a:latin typeface="Cambria Math" panose="02040503050406030204" pitchFamily="18" charset="0"/>
                          <a:ea typeface="Cambria Math" charset="0"/>
                          <a:cs typeface="Cambria Math" charset="0"/>
                        </a:rPr>
                        <m:t>𝑞</m:t>
                      </m:r>
                    </m:oMath>
                  </m:oMathPara>
                </a14:m>
                <a:endParaRPr lang="en-US" sz="2000" b="0" dirty="0"/>
              </a:p>
              <a:p>
                <a:pPr/>
                <a14:m>
                  <m:oMathPara xmlns:m="http://schemas.openxmlformats.org/officeDocument/2006/math">
                    <m:oMathParaPr>
                      <m:jc m:val="centerGroup"/>
                    </m:oMathParaPr>
                    <m:oMath xmlns:m="http://schemas.openxmlformats.org/officeDocument/2006/math">
                      <m:func>
                        <m:funcPr>
                          <m:ctrlPr>
                            <a:rPr lang="en-US" sz="2000" b="0" i="1" smtClean="0">
                              <a:latin typeface="Cambria Math" panose="02040503050406030204" pitchFamily="18" charset="0"/>
                            </a:rPr>
                          </m:ctrlPr>
                        </m:funcPr>
                        <m:fName>
                          <m:r>
                            <m:rPr>
                              <m:sty m:val="p"/>
                            </m:rPr>
                            <a:rPr lang="en-US" sz="2000" b="0" i="0" smtClean="0">
                              <a:latin typeface="Cambria Math" charset="0"/>
                            </a:rPr>
                            <m:t>Pr</m:t>
                          </m:r>
                        </m:fName>
                        <m:e>
                          <m:d>
                            <m:dPr>
                              <m:ctrlPr>
                                <a:rPr lang="en-US" sz="2000" b="0" i="1" smtClean="0">
                                  <a:latin typeface="Cambria Math" panose="02040503050406030204" pitchFamily="18" charset="0"/>
                                </a:rPr>
                              </m:ctrlPr>
                            </m:dPr>
                            <m:e>
                              <m:r>
                                <a:rPr lang="en-US" sz="2000" b="0" i="1" smtClean="0">
                                  <a:latin typeface="Cambria Math" charset="0"/>
                                </a:rPr>
                                <m:t>𝐴</m:t>
                              </m:r>
                              <m:r>
                                <a:rPr lang="is-IS" sz="2000" b="0" i="1" smtClean="0">
                                  <a:latin typeface="Cambria Math" charset="0"/>
                                  <a:ea typeface="Cambria Math" charset="0"/>
                                  <a:cs typeface="Cambria Math" charset="0"/>
                                </a:rPr>
                                <m:t>→</m:t>
                              </m:r>
                              <m:r>
                                <a:rPr lang="en-US" sz="2000" b="0" i="1" smtClean="0">
                                  <a:latin typeface="Cambria Math" charset="0"/>
                                </a:rPr>
                                <m:t>𝐵</m:t>
                              </m:r>
                            </m:e>
                          </m:d>
                        </m:e>
                      </m:func>
                      <m:r>
                        <a:rPr lang="en-US" sz="2000" b="0" i="1" smtClean="0">
                          <a:latin typeface="Cambria Math" panose="02040503050406030204" pitchFamily="18" charset="0"/>
                          <a:ea typeface="Cambria Math" charset="0"/>
                          <a:cs typeface="Cambria Math" charset="0"/>
                        </a:rPr>
                        <m:t>=</m:t>
                      </m:r>
                      <m:r>
                        <a:rPr lang="en-US" sz="2000" b="0" i="1" smtClean="0">
                          <a:latin typeface="Cambria Math" panose="02040503050406030204" pitchFamily="18" charset="0"/>
                          <a:ea typeface="Cambria Math" charset="0"/>
                          <a:cs typeface="Cambria Math" charset="0"/>
                        </a:rPr>
                        <m:t>𝑞</m:t>
                      </m:r>
                      <m:f>
                        <m:fPr>
                          <m:ctrlPr>
                            <a:rPr lang="en-US" sz="2000" b="0" i="1" smtClean="0">
                              <a:latin typeface="Cambria Math" panose="02040503050406030204" pitchFamily="18" charset="0"/>
                            </a:rPr>
                          </m:ctrlPr>
                        </m:fPr>
                        <m:num>
                          <m:r>
                            <a:rPr lang="en-US" sz="2000" b="0" i="1" smtClean="0">
                              <a:latin typeface="Cambria Math" charset="0"/>
                            </a:rPr>
                            <m:t>𝑓</m:t>
                          </m:r>
                          <m:d>
                            <m:dPr>
                              <m:ctrlPr>
                                <a:rPr lang="en-US" sz="2000" b="0" i="1" smtClean="0">
                                  <a:latin typeface="Cambria Math" panose="02040503050406030204" pitchFamily="18" charset="0"/>
                                </a:rPr>
                              </m:ctrlPr>
                            </m:dPr>
                            <m:e>
                              <m:r>
                                <a:rPr lang="en-US" sz="2000" b="0" i="1" smtClean="0">
                                  <a:latin typeface="Cambria Math" charset="0"/>
                                </a:rPr>
                                <m:t>𝐵</m:t>
                              </m:r>
                            </m:e>
                          </m:d>
                        </m:num>
                        <m:den>
                          <m:r>
                            <a:rPr lang="en-US" sz="2000" b="0" i="1" smtClean="0">
                              <a:latin typeface="Cambria Math" charset="0"/>
                            </a:rPr>
                            <m:t>𝑓</m:t>
                          </m:r>
                          <m:d>
                            <m:dPr>
                              <m:ctrlPr>
                                <a:rPr lang="en-US" sz="2000" b="0" i="1" smtClean="0">
                                  <a:latin typeface="Cambria Math" panose="02040503050406030204" pitchFamily="18" charset="0"/>
                                </a:rPr>
                              </m:ctrlPr>
                            </m:dPr>
                            <m:e>
                              <m:r>
                                <a:rPr lang="en-US" sz="2000" b="0" i="1" smtClean="0">
                                  <a:latin typeface="Cambria Math" charset="0"/>
                                </a:rPr>
                                <m:t>𝐴</m:t>
                              </m:r>
                            </m:e>
                          </m:d>
                        </m:den>
                      </m:f>
                    </m:oMath>
                  </m:oMathPara>
                </a14:m>
                <a:endParaRPr lang="en-US" sz="2000" b="0" dirty="0"/>
              </a:p>
              <a:p>
                <a:pPr/>
                <a14:m>
                  <m:oMathPara xmlns:m="http://schemas.openxmlformats.org/officeDocument/2006/math">
                    <m:oMathParaPr>
                      <m:jc m:val="centerGroup"/>
                    </m:oMathParaPr>
                    <m:oMath xmlns:m="http://schemas.openxmlformats.org/officeDocument/2006/math">
                      <m:func>
                        <m:funcPr>
                          <m:ctrlPr>
                            <a:rPr lang="en-US" sz="2000" i="1">
                              <a:latin typeface="Cambria Math" panose="02040503050406030204" pitchFamily="18" charset="0"/>
                            </a:rPr>
                          </m:ctrlPr>
                        </m:funcPr>
                        <m:fName>
                          <m:r>
                            <m:rPr>
                              <m:sty m:val="p"/>
                            </m:rPr>
                            <a:rPr lang="en-US" sz="2000">
                              <a:latin typeface="Cambria Math" charset="0"/>
                            </a:rPr>
                            <m:t>Pr</m:t>
                          </m:r>
                        </m:fName>
                        <m:e>
                          <m:d>
                            <m:dPr>
                              <m:ctrlPr>
                                <a:rPr lang="en-US" sz="2000" i="1">
                                  <a:latin typeface="Cambria Math" panose="02040503050406030204" pitchFamily="18" charset="0"/>
                                </a:rPr>
                              </m:ctrlPr>
                            </m:dPr>
                            <m:e>
                              <m:r>
                                <a:rPr lang="en-US" sz="2000" b="0" i="1" smtClean="0">
                                  <a:latin typeface="Cambria Math" charset="0"/>
                                </a:rPr>
                                <m:t>𝐵</m:t>
                              </m:r>
                              <m:r>
                                <a:rPr lang="is-IS" sz="2000" i="1">
                                  <a:latin typeface="Cambria Math" charset="0"/>
                                  <a:ea typeface="Cambria Math" charset="0"/>
                                  <a:cs typeface="Cambria Math" charset="0"/>
                                </a:rPr>
                                <m:t>→</m:t>
                              </m:r>
                              <m:r>
                                <a:rPr lang="en-US" sz="2000" b="0" i="1" smtClean="0">
                                  <a:latin typeface="Cambria Math" charset="0"/>
                                </a:rPr>
                                <m:t>𝐴</m:t>
                              </m:r>
                            </m:e>
                          </m:d>
                        </m:e>
                      </m:func>
                      <m:r>
                        <a:rPr lang="en-US" sz="2000" b="0" i="1" smtClean="0">
                          <a:latin typeface="Cambria Math" panose="02040503050406030204" pitchFamily="18" charset="0"/>
                          <a:ea typeface="Cambria Math" charset="0"/>
                          <a:cs typeface="Cambria Math" charset="0"/>
                        </a:rPr>
                        <m:t>=</m:t>
                      </m:r>
                      <m:r>
                        <a:rPr lang="en-US" sz="2000" b="0" i="1" smtClean="0">
                          <a:latin typeface="Cambria Math" panose="02040503050406030204" pitchFamily="18" charset="0"/>
                          <a:ea typeface="Cambria Math" charset="0"/>
                          <a:cs typeface="Cambria Math" charset="0"/>
                        </a:rPr>
                        <m:t>𝑞</m:t>
                      </m:r>
                    </m:oMath>
                  </m:oMathPara>
                </a14:m>
                <a:endParaRPr lang="en-GB" sz="2000" dirty="0"/>
              </a:p>
            </p:txBody>
          </p:sp>
        </mc:Choice>
        <mc:Fallback xmlns="">
          <p:sp>
            <p:nvSpPr>
              <p:cNvPr id="31" name="TextBox 30"/>
              <p:cNvSpPr txBox="1">
                <a:spLocks noRot="1" noChangeAspect="1" noMove="1" noResize="1" noEditPoints="1" noAdjustHandles="1" noChangeArrowheads="1" noChangeShapeType="1" noTextEdit="1"/>
              </p:cNvSpPr>
              <p:nvPr/>
            </p:nvSpPr>
            <p:spPr>
              <a:xfrm>
                <a:off x="249387" y="3719511"/>
                <a:ext cx="3950080" cy="2933752"/>
              </a:xfrm>
              <a:prstGeom prst="rect">
                <a:avLst/>
              </a:prstGeom>
              <a:blipFill>
                <a:blip r:embed="rId2"/>
                <a:stretch>
                  <a:fillRect l="-1603" t="-862"/>
                </a:stretch>
              </a:blipFill>
            </p:spPr>
            <p:txBody>
              <a:bodyPr/>
              <a:lstStyle/>
              <a:p>
                <a:r>
                  <a:rPr lang="en-US">
                    <a:noFill/>
                  </a:rPr>
                  <a:t> </a:t>
                </a:r>
              </a:p>
            </p:txBody>
          </p:sp>
        </mc:Fallback>
      </mc:AlternateContent>
      <p:sp>
        <p:nvSpPr>
          <p:cNvPr id="32" name="TextBox 31"/>
          <p:cNvSpPr txBox="1"/>
          <p:nvPr/>
        </p:nvSpPr>
        <p:spPr>
          <a:xfrm>
            <a:off x="3181157" y="1766803"/>
            <a:ext cx="1168400" cy="461665"/>
          </a:xfrm>
          <a:prstGeom prst="rect">
            <a:avLst/>
          </a:prstGeom>
          <a:solidFill>
            <a:schemeClr val="bg1"/>
          </a:solidFill>
        </p:spPr>
        <p:txBody>
          <a:bodyPr wrap="square" rtlCol="0">
            <a:spAutoFit/>
          </a:bodyPr>
          <a:lstStyle/>
          <a:p>
            <a:r>
              <a:rPr lang="en-GB" sz="2400" dirty="0"/>
              <a:t>f(B)</a:t>
            </a:r>
          </a:p>
        </p:txBody>
      </p:sp>
      <p:cxnSp>
        <p:nvCxnSpPr>
          <p:cNvPr id="35" name="Straight Arrow Connector 34"/>
          <p:cNvCxnSpPr/>
          <p:nvPr/>
        </p:nvCxnSpPr>
        <p:spPr>
          <a:xfrm>
            <a:off x="708870" y="110067"/>
            <a:ext cx="0" cy="2841907"/>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249386" y="1386097"/>
            <a:ext cx="687395" cy="461665"/>
          </a:xfrm>
          <a:prstGeom prst="rect">
            <a:avLst/>
          </a:prstGeom>
          <a:solidFill>
            <a:schemeClr val="bg1"/>
          </a:solidFill>
        </p:spPr>
        <p:txBody>
          <a:bodyPr wrap="square" rtlCol="0">
            <a:spAutoFit/>
          </a:bodyPr>
          <a:lstStyle/>
          <a:p>
            <a:r>
              <a:rPr lang="en-GB" sz="2400" dirty="0"/>
              <a:t>f(A)</a:t>
            </a:r>
          </a:p>
        </p:txBody>
      </p:sp>
      <mc:AlternateContent xmlns:mc="http://schemas.openxmlformats.org/markup-compatibility/2006" xmlns:a14="http://schemas.microsoft.com/office/drawing/2010/main">
        <mc:Choice Requires="a14">
          <p:sp>
            <p:nvSpPr>
              <p:cNvPr id="43" name="TextBox 42"/>
              <p:cNvSpPr txBox="1"/>
              <p:nvPr/>
            </p:nvSpPr>
            <p:spPr>
              <a:xfrm>
                <a:off x="4557796" y="0"/>
                <a:ext cx="4453467" cy="6901120"/>
              </a:xfrm>
              <a:prstGeom prst="rect">
                <a:avLst/>
              </a:prstGeom>
              <a:noFill/>
            </p:spPr>
            <p:txBody>
              <a:bodyPr wrap="square" rtlCol="0">
                <a:spAutoFit/>
              </a:bodyPr>
              <a:lstStyle/>
              <a:p>
                <a:r>
                  <a:rPr lang="en-GB" sz="2000" dirty="0">
                    <a:sym typeface="Wingdings"/>
                  </a:rPr>
                  <a:t>Net movement from A  B</a:t>
                </a:r>
              </a:p>
              <a:p>
                <a:pPr/>
                <a14:m>
                  <m:oMathPara xmlns:m="http://schemas.openxmlformats.org/officeDocument/2006/math">
                    <m:oMathParaPr>
                      <m:jc m:val="centerGroup"/>
                    </m:oMathParaPr>
                    <m:oMath xmlns:m="http://schemas.openxmlformats.org/officeDocument/2006/math">
                      <m:sSub>
                        <m:sSubPr>
                          <m:ctrlPr>
                            <a:rPr lang="en-US" sz="2000" b="0" i="1" smtClean="0">
                              <a:solidFill>
                                <a:srgbClr val="FF0000"/>
                              </a:solidFill>
                              <a:latin typeface="Cambria Math" panose="02040503050406030204" pitchFamily="18" charset="0"/>
                              <a:sym typeface="Wingdings"/>
                            </a:rPr>
                          </m:ctrlPr>
                        </m:sSubPr>
                        <m:e>
                          <m:r>
                            <a:rPr lang="en-US" sz="2000" b="0" i="1" smtClean="0">
                              <a:solidFill>
                                <a:srgbClr val="FF0000"/>
                              </a:solidFill>
                              <a:latin typeface="Cambria Math" charset="0"/>
                              <a:sym typeface="Wingdings"/>
                            </a:rPr>
                            <m:t>𝑛</m:t>
                          </m:r>
                        </m:e>
                        <m:sub>
                          <m:r>
                            <a:rPr lang="en-US" sz="2000" b="0" i="1" smtClean="0">
                              <a:solidFill>
                                <a:srgbClr val="FF0000"/>
                              </a:solidFill>
                              <a:latin typeface="Cambria Math" charset="0"/>
                              <a:sym typeface="Wingdings"/>
                            </a:rPr>
                            <m:t>𝐴</m:t>
                          </m:r>
                        </m:sub>
                      </m:sSub>
                      <m:func>
                        <m:funcPr>
                          <m:ctrlPr>
                            <a:rPr lang="en-US" sz="2000" i="1">
                              <a:solidFill>
                                <a:srgbClr val="FF0000"/>
                              </a:solidFill>
                              <a:latin typeface="Cambria Math" panose="02040503050406030204" pitchFamily="18" charset="0"/>
                            </a:rPr>
                          </m:ctrlPr>
                        </m:funcPr>
                        <m:fName>
                          <m:r>
                            <m:rPr>
                              <m:sty m:val="p"/>
                            </m:rPr>
                            <a:rPr lang="en-US" sz="2000">
                              <a:solidFill>
                                <a:srgbClr val="FF0000"/>
                              </a:solidFill>
                              <a:latin typeface="Cambria Math" charset="0"/>
                            </a:rPr>
                            <m:t>Pr</m:t>
                          </m:r>
                        </m:fName>
                        <m:e>
                          <m:d>
                            <m:dPr>
                              <m:ctrlPr>
                                <a:rPr lang="en-US" sz="2000" i="1">
                                  <a:solidFill>
                                    <a:srgbClr val="FF0000"/>
                                  </a:solidFill>
                                  <a:latin typeface="Cambria Math" panose="02040503050406030204" pitchFamily="18" charset="0"/>
                                </a:rPr>
                              </m:ctrlPr>
                            </m:dPr>
                            <m:e>
                              <m:r>
                                <m:rPr>
                                  <m:sty m:val="p"/>
                                </m:rPr>
                                <a:rPr lang="en-US" sz="2000">
                                  <a:solidFill>
                                    <a:srgbClr val="FF0000"/>
                                  </a:solidFill>
                                  <a:latin typeface="Cambria Math" charset="0"/>
                                </a:rPr>
                                <m:t>A</m:t>
                              </m:r>
                              <m:r>
                                <a:rPr lang="is-IS" sz="2000" i="1">
                                  <a:solidFill>
                                    <a:srgbClr val="FF0000"/>
                                  </a:solidFill>
                                  <a:latin typeface="Cambria Math" charset="0"/>
                                  <a:ea typeface="Cambria Math" charset="0"/>
                                  <a:cs typeface="Cambria Math" charset="0"/>
                                </a:rPr>
                                <m:t>→</m:t>
                              </m:r>
                              <m:r>
                                <m:rPr>
                                  <m:sty m:val="p"/>
                                </m:rPr>
                                <a:rPr lang="en-US" sz="2000">
                                  <a:solidFill>
                                    <a:srgbClr val="FF0000"/>
                                  </a:solidFill>
                                  <a:latin typeface="Cambria Math" charset="0"/>
                                </a:rPr>
                                <m:t>B</m:t>
                              </m:r>
                            </m:e>
                          </m:d>
                          <m:r>
                            <a:rPr lang="en-US" sz="2000" b="0" i="1" smtClean="0">
                              <a:solidFill>
                                <a:srgbClr val="FF0000"/>
                              </a:solidFill>
                              <a:latin typeface="Cambria Math" charset="0"/>
                            </a:rPr>
                            <m:t>−</m:t>
                          </m:r>
                          <m:sSub>
                            <m:sSubPr>
                              <m:ctrlPr>
                                <a:rPr lang="en-US" sz="2000" b="0" i="1" smtClean="0">
                                  <a:solidFill>
                                    <a:srgbClr val="FF0000"/>
                                  </a:solidFill>
                                  <a:latin typeface="Cambria Math" panose="02040503050406030204" pitchFamily="18" charset="0"/>
                                </a:rPr>
                              </m:ctrlPr>
                            </m:sSubPr>
                            <m:e>
                              <m:r>
                                <a:rPr lang="en-US" sz="2000" b="0" i="1" smtClean="0">
                                  <a:solidFill>
                                    <a:srgbClr val="FF0000"/>
                                  </a:solidFill>
                                  <a:latin typeface="Cambria Math" charset="0"/>
                                </a:rPr>
                                <m:t>𝑛</m:t>
                              </m:r>
                            </m:e>
                            <m:sub>
                              <m:r>
                                <a:rPr lang="en-US" sz="2000" b="0" i="1" smtClean="0">
                                  <a:solidFill>
                                    <a:srgbClr val="FF0000"/>
                                  </a:solidFill>
                                  <a:latin typeface="Cambria Math" charset="0"/>
                                </a:rPr>
                                <m:t>𝐵</m:t>
                              </m:r>
                            </m:sub>
                          </m:sSub>
                          <m:func>
                            <m:funcPr>
                              <m:ctrlPr>
                                <a:rPr lang="en-US" sz="2000" i="1">
                                  <a:solidFill>
                                    <a:srgbClr val="FF0000"/>
                                  </a:solidFill>
                                  <a:latin typeface="Cambria Math" panose="02040503050406030204" pitchFamily="18" charset="0"/>
                                </a:rPr>
                              </m:ctrlPr>
                            </m:funcPr>
                            <m:fName>
                              <m:r>
                                <m:rPr>
                                  <m:sty m:val="p"/>
                                </m:rPr>
                                <a:rPr lang="en-US" sz="2000">
                                  <a:solidFill>
                                    <a:srgbClr val="FF0000"/>
                                  </a:solidFill>
                                  <a:latin typeface="Cambria Math" charset="0"/>
                                </a:rPr>
                                <m:t>Pr</m:t>
                              </m:r>
                            </m:fName>
                            <m:e>
                              <m:d>
                                <m:dPr>
                                  <m:ctrlPr>
                                    <a:rPr lang="en-US" sz="2000" i="1">
                                      <a:solidFill>
                                        <a:srgbClr val="FF0000"/>
                                      </a:solidFill>
                                      <a:latin typeface="Cambria Math" panose="02040503050406030204" pitchFamily="18" charset="0"/>
                                    </a:rPr>
                                  </m:ctrlPr>
                                </m:dPr>
                                <m:e>
                                  <m:r>
                                    <m:rPr>
                                      <m:sty m:val="p"/>
                                    </m:rPr>
                                    <a:rPr lang="en-US" sz="2000" b="0" i="0" smtClean="0">
                                      <a:solidFill>
                                        <a:srgbClr val="FF0000"/>
                                      </a:solidFill>
                                      <a:latin typeface="Cambria Math" charset="0"/>
                                    </a:rPr>
                                    <m:t>B</m:t>
                                  </m:r>
                                  <m:r>
                                    <a:rPr lang="is-IS" sz="2000" i="1">
                                      <a:solidFill>
                                        <a:srgbClr val="FF0000"/>
                                      </a:solidFill>
                                      <a:latin typeface="Cambria Math" charset="0"/>
                                      <a:ea typeface="Cambria Math" charset="0"/>
                                      <a:cs typeface="Cambria Math" charset="0"/>
                                    </a:rPr>
                                    <m:t>→</m:t>
                                  </m:r>
                                  <m:r>
                                    <m:rPr>
                                      <m:sty m:val="p"/>
                                    </m:rPr>
                                    <a:rPr lang="en-US" sz="2000" b="0" i="0" smtClean="0">
                                      <a:solidFill>
                                        <a:srgbClr val="FF0000"/>
                                      </a:solidFill>
                                      <a:latin typeface="Cambria Math" charset="0"/>
                                    </a:rPr>
                                    <m:t>A</m:t>
                                  </m:r>
                                </m:e>
                              </m:d>
                            </m:e>
                          </m:func>
                        </m:e>
                      </m:func>
                    </m:oMath>
                  </m:oMathPara>
                </a14:m>
                <a:endParaRPr lang="en-GB" sz="2000" baseline="-25000" dirty="0">
                  <a:solidFill>
                    <a:schemeClr val="accent2"/>
                  </a:solidFill>
                  <a:sym typeface="Wingdings"/>
                </a:endParaRPr>
              </a:p>
              <a:p>
                <a:pPr/>
                <a14:m>
                  <m:oMathPara xmlns:m="http://schemas.openxmlformats.org/officeDocument/2006/math">
                    <m:oMathParaPr>
                      <m:jc m:val="centerGroup"/>
                    </m:oMathParaPr>
                    <m:oMath xmlns:m="http://schemas.openxmlformats.org/officeDocument/2006/math">
                      <m:r>
                        <a:rPr lang="en-US" sz="2000" b="0" i="1" smtClean="0">
                          <a:solidFill>
                            <a:srgbClr val="FF0000"/>
                          </a:solidFill>
                          <a:latin typeface="Cambria Math" panose="02040503050406030204" pitchFamily="18" charset="0"/>
                          <a:sym typeface="Wingdings"/>
                        </a:rPr>
                        <m:t>=</m:t>
                      </m:r>
                      <m:r>
                        <a:rPr lang="en-US" sz="2000" b="0" i="1" smtClean="0">
                          <a:solidFill>
                            <a:srgbClr val="FF0000"/>
                          </a:solidFill>
                          <a:latin typeface="Cambria Math" panose="02040503050406030204" pitchFamily="18" charset="0"/>
                          <a:sym typeface="Wingdings"/>
                        </a:rPr>
                        <m:t>𝑞</m:t>
                      </m:r>
                      <m:r>
                        <a:rPr lang="en-US" sz="2000" b="0" i="1" smtClean="0">
                          <a:solidFill>
                            <a:srgbClr val="FF0000"/>
                          </a:solidFill>
                          <a:latin typeface="Cambria Math" panose="02040503050406030204" pitchFamily="18" charset="0"/>
                          <a:sym typeface="Wingdings"/>
                        </a:rPr>
                        <m:t>(</m:t>
                      </m:r>
                      <m:sSub>
                        <m:sSubPr>
                          <m:ctrlPr>
                            <a:rPr lang="en-US" sz="2000" i="1">
                              <a:solidFill>
                                <a:srgbClr val="FF0000"/>
                              </a:solidFill>
                              <a:latin typeface="Cambria Math" panose="02040503050406030204" pitchFamily="18" charset="0"/>
                              <a:sym typeface="Wingdings"/>
                            </a:rPr>
                          </m:ctrlPr>
                        </m:sSubPr>
                        <m:e>
                          <m:r>
                            <a:rPr lang="en-US" sz="2000" i="1">
                              <a:solidFill>
                                <a:srgbClr val="FF0000"/>
                              </a:solidFill>
                              <a:latin typeface="Cambria Math" charset="0"/>
                              <a:sym typeface="Wingdings"/>
                            </a:rPr>
                            <m:t>𝑛</m:t>
                          </m:r>
                        </m:e>
                        <m:sub>
                          <m:r>
                            <a:rPr lang="en-US" sz="2000" i="1">
                              <a:solidFill>
                                <a:srgbClr val="FF0000"/>
                              </a:solidFill>
                              <a:latin typeface="Cambria Math" charset="0"/>
                              <a:sym typeface="Wingdings"/>
                            </a:rPr>
                            <m:t>𝐴</m:t>
                          </m:r>
                        </m:sub>
                      </m:sSub>
                      <m:f>
                        <m:fPr>
                          <m:ctrlPr>
                            <a:rPr lang="en-US" sz="2000" i="1">
                              <a:solidFill>
                                <a:srgbClr val="FF0000"/>
                              </a:solidFill>
                              <a:latin typeface="Cambria Math" panose="02040503050406030204" pitchFamily="18" charset="0"/>
                              <a:sym typeface="Wingdings"/>
                            </a:rPr>
                          </m:ctrlPr>
                        </m:fPr>
                        <m:num>
                          <m:r>
                            <a:rPr lang="en-US" sz="2000" i="1">
                              <a:solidFill>
                                <a:srgbClr val="FF0000"/>
                              </a:solidFill>
                              <a:latin typeface="Cambria Math" panose="02040503050406030204" pitchFamily="18" charset="0"/>
                              <a:sym typeface="Wingdings"/>
                            </a:rPr>
                            <m:t>𝑓</m:t>
                          </m:r>
                          <m:d>
                            <m:dPr>
                              <m:ctrlPr>
                                <a:rPr lang="en-US" sz="2000" i="1">
                                  <a:solidFill>
                                    <a:srgbClr val="FF0000"/>
                                  </a:solidFill>
                                  <a:latin typeface="Cambria Math" panose="02040503050406030204" pitchFamily="18" charset="0"/>
                                  <a:sym typeface="Wingdings"/>
                                </a:rPr>
                              </m:ctrlPr>
                            </m:dPr>
                            <m:e>
                              <m:r>
                                <a:rPr lang="en-US" sz="2000" i="1">
                                  <a:solidFill>
                                    <a:srgbClr val="FF0000"/>
                                  </a:solidFill>
                                  <a:latin typeface="Cambria Math" panose="02040503050406030204" pitchFamily="18" charset="0"/>
                                  <a:sym typeface="Wingdings"/>
                                </a:rPr>
                                <m:t>𝐵</m:t>
                              </m:r>
                            </m:e>
                          </m:d>
                        </m:num>
                        <m:den>
                          <m:r>
                            <a:rPr lang="en-US" sz="2000" i="1">
                              <a:solidFill>
                                <a:srgbClr val="FF0000"/>
                              </a:solidFill>
                              <a:latin typeface="Cambria Math" panose="02040503050406030204" pitchFamily="18" charset="0"/>
                              <a:sym typeface="Wingdings"/>
                            </a:rPr>
                            <m:t>𝑓</m:t>
                          </m:r>
                          <m:d>
                            <m:dPr>
                              <m:ctrlPr>
                                <a:rPr lang="en-US" sz="2000" i="1">
                                  <a:solidFill>
                                    <a:srgbClr val="FF0000"/>
                                  </a:solidFill>
                                  <a:latin typeface="Cambria Math" panose="02040503050406030204" pitchFamily="18" charset="0"/>
                                  <a:sym typeface="Wingdings"/>
                                </a:rPr>
                              </m:ctrlPr>
                            </m:dPr>
                            <m:e>
                              <m:r>
                                <a:rPr lang="en-US" sz="2000" i="1">
                                  <a:solidFill>
                                    <a:srgbClr val="FF0000"/>
                                  </a:solidFill>
                                  <a:latin typeface="Cambria Math" panose="02040503050406030204" pitchFamily="18" charset="0"/>
                                  <a:sym typeface="Wingdings"/>
                                </a:rPr>
                                <m:t>𝐴</m:t>
                              </m:r>
                            </m:e>
                          </m:d>
                        </m:den>
                      </m:f>
                      <m:r>
                        <a:rPr lang="en-US" sz="2000" i="1">
                          <a:solidFill>
                            <a:srgbClr val="FF0000"/>
                          </a:solidFill>
                          <a:latin typeface="Cambria Math" panose="02040503050406030204" pitchFamily="18" charset="0"/>
                          <a:sym typeface="Wingdings"/>
                        </a:rPr>
                        <m:t>−</m:t>
                      </m:r>
                      <m:sSub>
                        <m:sSubPr>
                          <m:ctrlPr>
                            <a:rPr lang="en-US" sz="2000" i="1">
                              <a:solidFill>
                                <a:srgbClr val="FF0000"/>
                              </a:solidFill>
                              <a:latin typeface="Cambria Math" panose="02040503050406030204" pitchFamily="18" charset="0"/>
                              <a:sym typeface="Wingdings"/>
                            </a:rPr>
                          </m:ctrlPr>
                        </m:sSubPr>
                        <m:e>
                          <m:r>
                            <a:rPr lang="en-US" sz="2000" i="1">
                              <a:solidFill>
                                <a:srgbClr val="FF0000"/>
                              </a:solidFill>
                              <a:latin typeface="Cambria Math" panose="02040503050406030204" pitchFamily="18" charset="0"/>
                              <a:sym typeface="Wingdings"/>
                            </a:rPr>
                            <m:t>𝑛</m:t>
                          </m:r>
                        </m:e>
                        <m:sub>
                          <m:r>
                            <a:rPr lang="en-US" sz="2000" i="1">
                              <a:solidFill>
                                <a:srgbClr val="FF0000"/>
                              </a:solidFill>
                              <a:latin typeface="Cambria Math" panose="02040503050406030204" pitchFamily="18" charset="0"/>
                              <a:sym typeface="Wingdings"/>
                            </a:rPr>
                            <m:t>𝐵</m:t>
                          </m:r>
                        </m:sub>
                      </m:sSub>
                      <m:r>
                        <a:rPr lang="en-US" sz="2000" b="0" i="1" smtClean="0">
                          <a:solidFill>
                            <a:srgbClr val="FF0000"/>
                          </a:solidFill>
                          <a:latin typeface="Cambria Math" panose="02040503050406030204" pitchFamily="18" charset="0"/>
                          <a:sym typeface="Wingdings"/>
                        </a:rPr>
                        <m:t>)</m:t>
                      </m:r>
                    </m:oMath>
                  </m:oMathPara>
                </a14:m>
                <a:endParaRPr lang="en-GB" sz="2000" baseline="-25000" dirty="0">
                  <a:solidFill>
                    <a:schemeClr val="accent2"/>
                  </a:solidFill>
                  <a:sym typeface="Wingdings"/>
                </a:endParaRPr>
              </a:p>
              <a:p>
                <a:endParaRPr lang="en-GB" sz="2000" dirty="0">
                  <a:sym typeface="Wingdings"/>
                </a:endParaRPr>
              </a:p>
              <a:p>
                <a:r>
                  <a:rPr lang="en-GB" sz="2000" dirty="0"/>
                  <a:t>there will be flow A</a:t>
                </a:r>
                <a:r>
                  <a:rPr lang="en-GB" sz="2000" dirty="0">
                    <a:sym typeface="Wingdings"/>
                  </a:rPr>
                  <a:t>B if:</a:t>
                </a:r>
              </a:p>
              <a:p>
                <a:pPr/>
                <a14:m>
                  <m:oMathPara xmlns:m="http://schemas.openxmlformats.org/officeDocument/2006/math">
                    <m:oMathParaPr>
                      <m:jc m:val="centerGroup"/>
                    </m:oMathParaPr>
                    <m:oMath xmlns:m="http://schemas.openxmlformats.org/officeDocument/2006/math">
                      <m:sSub>
                        <m:sSubPr>
                          <m:ctrlPr>
                            <a:rPr lang="en-US" sz="2000" i="1">
                              <a:solidFill>
                                <a:srgbClr val="FF0000"/>
                              </a:solidFill>
                              <a:latin typeface="Cambria Math" panose="02040503050406030204" pitchFamily="18" charset="0"/>
                              <a:sym typeface="Wingdings"/>
                            </a:rPr>
                          </m:ctrlPr>
                        </m:sSubPr>
                        <m:e>
                          <m:r>
                            <a:rPr lang="en-US" sz="2000" i="1">
                              <a:solidFill>
                                <a:srgbClr val="FF0000"/>
                              </a:solidFill>
                              <a:latin typeface="Cambria Math" charset="0"/>
                              <a:sym typeface="Wingdings"/>
                            </a:rPr>
                            <m:t>𝑛</m:t>
                          </m:r>
                        </m:e>
                        <m:sub>
                          <m:r>
                            <a:rPr lang="en-US" sz="2000" i="1">
                              <a:solidFill>
                                <a:srgbClr val="FF0000"/>
                              </a:solidFill>
                              <a:latin typeface="Cambria Math" charset="0"/>
                              <a:sym typeface="Wingdings"/>
                            </a:rPr>
                            <m:t>𝐴</m:t>
                          </m:r>
                        </m:sub>
                      </m:sSub>
                      <m:f>
                        <m:fPr>
                          <m:ctrlPr>
                            <a:rPr lang="en-US" sz="2000" b="0" i="1" smtClean="0">
                              <a:solidFill>
                                <a:srgbClr val="FF0000"/>
                              </a:solidFill>
                              <a:latin typeface="Cambria Math" panose="02040503050406030204" pitchFamily="18" charset="0"/>
                              <a:sym typeface="Wingdings"/>
                            </a:rPr>
                          </m:ctrlPr>
                        </m:fPr>
                        <m:num>
                          <m:r>
                            <a:rPr lang="en-US" sz="2000" b="0" i="1" smtClean="0">
                              <a:solidFill>
                                <a:srgbClr val="FF0000"/>
                              </a:solidFill>
                              <a:latin typeface="Cambria Math" charset="0"/>
                              <a:sym typeface="Wingdings"/>
                            </a:rPr>
                            <m:t>𝑓</m:t>
                          </m:r>
                          <m:d>
                            <m:dPr>
                              <m:ctrlPr>
                                <a:rPr lang="en-US" sz="2000" b="0" i="1" smtClean="0">
                                  <a:solidFill>
                                    <a:srgbClr val="FF0000"/>
                                  </a:solidFill>
                                  <a:latin typeface="Cambria Math" panose="02040503050406030204" pitchFamily="18" charset="0"/>
                                  <a:sym typeface="Wingdings"/>
                                </a:rPr>
                              </m:ctrlPr>
                            </m:dPr>
                            <m:e>
                              <m:r>
                                <a:rPr lang="en-US" sz="2000" b="0" i="1" smtClean="0">
                                  <a:solidFill>
                                    <a:srgbClr val="FF0000"/>
                                  </a:solidFill>
                                  <a:latin typeface="Cambria Math" charset="0"/>
                                  <a:sym typeface="Wingdings"/>
                                </a:rPr>
                                <m:t>𝐵</m:t>
                              </m:r>
                            </m:e>
                          </m:d>
                        </m:num>
                        <m:den>
                          <m:r>
                            <a:rPr lang="en-US" sz="2000" b="0" i="1" smtClean="0">
                              <a:solidFill>
                                <a:srgbClr val="FF0000"/>
                              </a:solidFill>
                              <a:latin typeface="Cambria Math" charset="0"/>
                              <a:sym typeface="Wingdings"/>
                            </a:rPr>
                            <m:t>𝑓</m:t>
                          </m:r>
                          <m:d>
                            <m:dPr>
                              <m:ctrlPr>
                                <a:rPr lang="en-US" sz="2000" b="0" i="1" smtClean="0">
                                  <a:solidFill>
                                    <a:srgbClr val="FF0000"/>
                                  </a:solidFill>
                                  <a:latin typeface="Cambria Math" panose="02040503050406030204" pitchFamily="18" charset="0"/>
                                  <a:sym typeface="Wingdings"/>
                                </a:rPr>
                              </m:ctrlPr>
                            </m:dPr>
                            <m:e>
                              <m:r>
                                <a:rPr lang="en-US" sz="2000" b="0" i="1" smtClean="0">
                                  <a:solidFill>
                                    <a:srgbClr val="FF0000"/>
                                  </a:solidFill>
                                  <a:latin typeface="Cambria Math" charset="0"/>
                                  <a:sym typeface="Wingdings"/>
                                </a:rPr>
                                <m:t>𝐴</m:t>
                              </m:r>
                            </m:e>
                          </m:d>
                        </m:den>
                      </m:f>
                      <m:r>
                        <a:rPr lang="en-US" sz="2000" b="0" i="1" smtClean="0">
                          <a:solidFill>
                            <a:srgbClr val="FF0000"/>
                          </a:solidFill>
                          <a:latin typeface="Cambria Math" charset="0"/>
                          <a:sym typeface="Wingdings"/>
                        </a:rPr>
                        <m:t>−</m:t>
                      </m:r>
                      <m:sSub>
                        <m:sSubPr>
                          <m:ctrlPr>
                            <a:rPr lang="en-US" sz="2000" b="0" i="1" smtClean="0">
                              <a:solidFill>
                                <a:srgbClr val="FF0000"/>
                              </a:solidFill>
                              <a:latin typeface="Cambria Math" panose="02040503050406030204" pitchFamily="18" charset="0"/>
                              <a:sym typeface="Wingdings"/>
                            </a:rPr>
                          </m:ctrlPr>
                        </m:sSubPr>
                        <m:e>
                          <m:r>
                            <a:rPr lang="en-US" sz="2000" b="0" i="1" smtClean="0">
                              <a:solidFill>
                                <a:srgbClr val="FF0000"/>
                              </a:solidFill>
                              <a:latin typeface="Cambria Math" charset="0"/>
                              <a:sym typeface="Wingdings"/>
                            </a:rPr>
                            <m:t>𝑛</m:t>
                          </m:r>
                        </m:e>
                        <m:sub>
                          <m:r>
                            <a:rPr lang="en-US" sz="2000" b="0" i="1" smtClean="0">
                              <a:solidFill>
                                <a:srgbClr val="FF0000"/>
                              </a:solidFill>
                              <a:latin typeface="Cambria Math" charset="0"/>
                              <a:sym typeface="Wingdings"/>
                            </a:rPr>
                            <m:t>𝐵</m:t>
                          </m:r>
                        </m:sub>
                      </m:sSub>
                      <m:r>
                        <a:rPr lang="en-US" sz="2000" b="0" i="1" smtClean="0">
                          <a:solidFill>
                            <a:schemeClr val="tx1"/>
                          </a:solidFill>
                          <a:latin typeface="Cambria Math" charset="0"/>
                          <a:sym typeface="Wingdings"/>
                        </a:rPr>
                        <m:t>&gt;0</m:t>
                      </m:r>
                    </m:oMath>
                  </m:oMathPara>
                </a14:m>
                <a:endParaRPr lang="en-GB" sz="2000" dirty="0">
                  <a:sym typeface="Wingdings"/>
                </a:endParaRPr>
              </a:p>
              <a:p>
                <a:pPr/>
                <a14:m>
                  <m:oMathPara xmlns:m="http://schemas.openxmlformats.org/officeDocument/2006/math">
                    <m:oMathParaPr>
                      <m:jc m:val="centerGroup"/>
                    </m:oMathParaPr>
                    <m:oMath xmlns:m="http://schemas.openxmlformats.org/officeDocument/2006/math">
                      <m:f>
                        <m:fPr>
                          <m:ctrlPr>
                            <a:rPr lang="en-US" sz="2000" b="0" i="1" smtClean="0">
                              <a:solidFill>
                                <a:schemeClr val="accent1"/>
                              </a:solidFill>
                              <a:latin typeface="Cambria Math" panose="02040503050406030204" pitchFamily="18" charset="0"/>
                              <a:sym typeface="Wingdings"/>
                            </a:rPr>
                          </m:ctrlPr>
                        </m:fPr>
                        <m:num>
                          <m:sSub>
                            <m:sSubPr>
                              <m:ctrlPr>
                                <a:rPr lang="en-US" sz="2000" i="1">
                                  <a:solidFill>
                                    <a:schemeClr val="accent1"/>
                                  </a:solidFill>
                                  <a:latin typeface="Cambria Math" panose="02040503050406030204" pitchFamily="18" charset="0"/>
                                  <a:sym typeface="Wingdings"/>
                                </a:rPr>
                              </m:ctrlPr>
                            </m:sSubPr>
                            <m:e>
                              <m:r>
                                <a:rPr lang="en-US" sz="2000" i="1">
                                  <a:solidFill>
                                    <a:schemeClr val="accent1"/>
                                  </a:solidFill>
                                  <a:latin typeface="Cambria Math" charset="0"/>
                                  <a:sym typeface="Wingdings"/>
                                </a:rPr>
                                <m:t>𝑛</m:t>
                              </m:r>
                            </m:e>
                            <m:sub>
                              <m:r>
                                <a:rPr lang="en-US" sz="2000" i="1">
                                  <a:solidFill>
                                    <a:schemeClr val="accent1"/>
                                  </a:solidFill>
                                  <a:latin typeface="Cambria Math" charset="0"/>
                                  <a:sym typeface="Wingdings"/>
                                </a:rPr>
                                <m:t>𝐴</m:t>
                              </m:r>
                            </m:sub>
                          </m:sSub>
                        </m:num>
                        <m:den>
                          <m:sSub>
                            <m:sSubPr>
                              <m:ctrlPr>
                                <a:rPr lang="en-US" sz="2000" b="0" i="1" smtClean="0">
                                  <a:solidFill>
                                    <a:schemeClr val="accent1"/>
                                  </a:solidFill>
                                  <a:latin typeface="Cambria Math" panose="02040503050406030204" pitchFamily="18" charset="0"/>
                                  <a:sym typeface="Wingdings"/>
                                </a:rPr>
                              </m:ctrlPr>
                            </m:sSubPr>
                            <m:e>
                              <m:r>
                                <a:rPr lang="en-US" sz="2000" b="0" i="1" smtClean="0">
                                  <a:solidFill>
                                    <a:schemeClr val="accent1"/>
                                  </a:solidFill>
                                  <a:latin typeface="Cambria Math" charset="0"/>
                                  <a:sym typeface="Wingdings"/>
                                </a:rPr>
                                <m:t>𝑛</m:t>
                              </m:r>
                            </m:e>
                            <m:sub>
                              <m:r>
                                <a:rPr lang="en-US" sz="2000" b="0" i="1" smtClean="0">
                                  <a:solidFill>
                                    <a:schemeClr val="accent1"/>
                                  </a:solidFill>
                                  <a:latin typeface="Cambria Math" charset="0"/>
                                  <a:sym typeface="Wingdings"/>
                                </a:rPr>
                                <m:t>𝐵</m:t>
                              </m:r>
                            </m:sub>
                          </m:sSub>
                        </m:den>
                      </m:f>
                      <m:r>
                        <a:rPr lang="en-US" sz="2000" b="0" i="1" smtClean="0">
                          <a:solidFill>
                            <a:schemeClr val="accent1"/>
                          </a:solidFill>
                          <a:latin typeface="Cambria Math" charset="0"/>
                          <a:sym typeface="Wingdings"/>
                        </a:rPr>
                        <m:t>&gt;</m:t>
                      </m:r>
                      <m:f>
                        <m:fPr>
                          <m:ctrlPr>
                            <a:rPr lang="en-US" sz="2000" b="0" i="1" smtClean="0">
                              <a:solidFill>
                                <a:schemeClr val="accent1"/>
                              </a:solidFill>
                              <a:latin typeface="Cambria Math" panose="02040503050406030204" pitchFamily="18" charset="0"/>
                              <a:sym typeface="Wingdings"/>
                            </a:rPr>
                          </m:ctrlPr>
                        </m:fPr>
                        <m:num>
                          <m:r>
                            <a:rPr lang="en-US" sz="2000" b="0" i="1" smtClean="0">
                              <a:solidFill>
                                <a:schemeClr val="accent1"/>
                              </a:solidFill>
                              <a:latin typeface="Cambria Math" charset="0"/>
                              <a:sym typeface="Wingdings"/>
                            </a:rPr>
                            <m:t>𝑓</m:t>
                          </m:r>
                          <m:d>
                            <m:dPr>
                              <m:ctrlPr>
                                <a:rPr lang="en-US" sz="2000" b="0" i="1" smtClean="0">
                                  <a:solidFill>
                                    <a:schemeClr val="accent1"/>
                                  </a:solidFill>
                                  <a:latin typeface="Cambria Math" panose="02040503050406030204" pitchFamily="18" charset="0"/>
                                  <a:sym typeface="Wingdings"/>
                                </a:rPr>
                              </m:ctrlPr>
                            </m:dPr>
                            <m:e>
                              <m:r>
                                <a:rPr lang="en-US" sz="2000" b="0" i="1" smtClean="0">
                                  <a:solidFill>
                                    <a:schemeClr val="accent1"/>
                                  </a:solidFill>
                                  <a:latin typeface="Cambria Math" charset="0"/>
                                  <a:sym typeface="Wingdings"/>
                                </a:rPr>
                                <m:t>𝐴</m:t>
                              </m:r>
                            </m:e>
                          </m:d>
                        </m:num>
                        <m:den>
                          <m:r>
                            <a:rPr lang="en-US" sz="2000" b="0" i="1" smtClean="0">
                              <a:solidFill>
                                <a:schemeClr val="accent1"/>
                              </a:solidFill>
                              <a:latin typeface="Cambria Math" charset="0"/>
                              <a:sym typeface="Wingdings"/>
                            </a:rPr>
                            <m:t>𝑓</m:t>
                          </m:r>
                          <m:d>
                            <m:dPr>
                              <m:ctrlPr>
                                <a:rPr lang="en-US" sz="2000" b="0" i="1" smtClean="0">
                                  <a:solidFill>
                                    <a:schemeClr val="accent1"/>
                                  </a:solidFill>
                                  <a:latin typeface="Cambria Math" panose="02040503050406030204" pitchFamily="18" charset="0"/>
                                  <a:sym typeface="Wingdings"/>
                                </a:rPr>
                              </m:ctrlPr>
                            </m:dPr>
                            <m:e>
                              <m:r>
                                <a:rPr lang="en-US" sz="2000" b="0" i="1" smtClean="0">
                                  <a:solidFill>
                                    <a:schemeClr val="accent1"/>
                                  </a:solidFill>
                                  <a:latin typeface="Cambria Math" charset="0"/>
                                  <a:sym typeface="Wingdings"/>
                                </a:rPr>
                                <m:t>𝐵</m:t>
                              </m:r>
                            </m:e>
                          </m:d>
                        </m:den>
                      </m:f>
                    </m:oMath>
                  </m:oMathPara>
                </a14:m>
                <a:endParaRPr lang="en-GB" sz="2000" baseline="-25000" dirty="0">
                  <a:solidFill>
                    <a:schemeClr val="tx1"/>
                  </a:solidFill>
                </a:endParaRPr>
              </a:p>
              <a:p>
                <a:endParaRPr lang="en-GB" sz="2000" baseline="-25000" dirty="0">
                  <a:solidFill>
                    <a:schemeClr val="tx1"/>
                  </a:solidFill>
                </a:endParaRPr>
              </a:p>
              <a:p>
                <a:r>
                  <a:rPr lang="en-GB" sz="2000" dirty="0"/>
                  <a:t>there will be flow B</a:t>
                </a:r>
                <a:r>
                  <a:rPr lang="en-GB" sz="2000" dirty="0">
                    <a:sym typeface="Wingdings"/>
                  </a:rPr>
                  <a:t>A if:</a:t>
                </a:r>
              </a:p>
              <a:p>
                <a:pPr/>
                <a14:m>
                  <m:oMathPara xmlns:m="http://schemas.openxmlformats.org/officeDocument/2006/math">
                    <m:oMathParaPr>
                      <m:jc m:val="centerGroup"/>
                    </m:oMathParaPr>
                    <m:oMath xmlns:m="http://schemas.openxmlformats.org/officeDocument/2006/math">
                      <m:sSub>
                        <m:sSubPr>
                          <m:ctrlPr>
                            <a:rPr lang="en-US" sz="2000" i="1">
                              <a:solidFill>
                                <a:srgbClr val="FF0000"/>
                              </a:solidFill>
                              <a:latin typeface="Cambria Math" panose="02040503050406030204" pitchFamily="18" charset="0"/>
                              <a:sym typeface="Wingdings"/>
                            </a:rPr>
                          </m:ctrlPr>
                        </m:sSubPr>
                        <m:e>
                          <m:r>
                            <a:rPr lang="en-US" sz="2000" i="1">
                              <a:solidFill>
                                <a:srgbClr val="FF0000"/>
                              </a:solidFill>
                              <a:latin typeface="Cambria Math" charset="0"/>
                              <a:sym typeface="Wingdings"/>
                            </a:rPr>
                            <m:t>𝑛</m:t>
                          </m:r>
                        </m:e>
                        <m:sub>
                          <m:r>
                            <a:rPr lang="en-US" sz="2000" i="1">
                              <a:solidFill>
                                <a:srgbClr val="FF0000"/>
                              </a:solidFill>
                              <a:latin typeface="Cambria Math" charset="0"/>
                              <a:sym typeface="Wingdings"/>
                            </a:rPr>
                            <m:t>𝐴</m:t>
                          </m:r>
                        </m:sub>
                      </m:sSub>
                      <m:f>
                        <m:fPr>
                          <m:ctrlPr>
                            <a:rPr lang="en-US" sz="2000" i="1">
                              <a:solidFill>
                                <a:srgbClr val="FF0000"/>
                              </a:solidFill>
                              <a:latin typeface="Cambria Math" panose="02040503050406030204" pitchFamily="18" charset="0"/>
                              <a:sym typeface="Wingdings"/>
                            </a:rPr>
                          </m:ctrlPr>
                        </m:fPr>
                        <m:num>
                          <m:r>
                            <a:rPr lang="en-US" sz="2000" i="1">
                              <a:solidFill>
                                <a:srgbClr val="FF0000"/>
                              </a:solidFill>
                              <a:latin typeface="Cambria Math" charset="0"/>
                              <a:sym typeface="Wingdings"/>
                            </a:rPr>
                            <m:t>𝑓</m:t>
                          </m:r>
                          <m:d>
                            <m:dPr>
                              <m:ctrlPr>
                                <a:rPr lang="en-US" sz="2000" i="1">
                                  <a:solidFill>
                                    <a:srgbClr val="FF0000"/>
                                  </a:solidFill>
                                  <a:latin typeface="Cambria Math" panose="02040503050406030204" pitchFamily="18" charset="0"/>
                                  <a:sym typeface="Wingdings"/>
                                </a:rPr>
                              </m:ctrlPr>
                            </m:dPr>
                            <m:e>
                              <m:r>
                                <a:rPr lang="en-US" sz="2000" i="1">
                                  <a:solidFill>
                                    <a:srgbClr val="FF0000"/>
                                  </a:solidFill>
                                  <a:latin typeface="Cambria Math" charset="0"/>
                                  <a:sym typeface="Wingdings"/>
                                </a:rPr>
                                <m:t>𝐵</m:t>
                              </m:r>
                            </m:e>
                          </m:d>
                        </m:num>
                        <m:den>
                          <m:r>
                            <a:rPr lang="en-US" sz="2000" i="1">
                              <a:solidFill>
                                <a:srgbClr val="FF0000"/>
                              </a:solidFill>
                              <a:latin typeface="Cambria Math" charset="0"/>
                              <a:sym typeface="Wingdings"/>
                            </a:rPr>
                            <m:t>𝑓</m:t>
                          </m:r>
                          <m:d>
                            <m:dPr>
                              <m:ctrlPr>
                                <a:rPr lang="en-US" sz="2000" i="1">
                                  <a:solidFill>
                                    <a:srgbClr val="FF0000"/>
                                  </a:solidFill>
                                  <a:latin typeface="Cambria Math" panose="02040503050406030204" pitchFamily="18" charset="0"/>
                                  <a:sym typeface="Wingdings"/>
                                </a:rPr>
                              </m:ctrlPr>
                            </m:dPr>
                            <m:e>
                              <m:r>
                                <a:rPr lang="en-US" sz="2000" i="1">
                                  <a:solidFill>
                                    <a:srgbClr val="FF0000"/>
                                  </a:solidFill>
                                  <a:latin typeface="Cambria Math" charset="0"/>
                                  <a:sym typeface="Wingdings"/>
                                </a:rPr>
                                <m:t>𝐴</m:t>
                              </m:r>
                            </m:e>
                          </m:d>
                        </m:den>
                      </m:f>
                      <m:r>
                        <a:rPr lang="en-US" sz="2000" i="1">
                          <a:solidFill>
                            <a:srgbClr val="FF0000"/>
                          </a:solidFill>
                          <a:latin typeface="Cambria Math" charset="0"/>
                          <a:sym typeface="Wingdings"/>
                        </a:rPr>
                        <m:t>−</m:t>
                      </m:r>
                      <m:sSub>
                        <m:sSubPr>
                          <m:ctrlPr>
                            <a:rPr lang="en-US" sz="2000" i="1">
                              <a:solidFill>
                                <a:srgbClr val="FF0000"/>
                              </a:solidFill>
                              <a:latin typeface="Cambria Math" panose="02040503050406030204" pitchFamily="18" charset="0"/>
                              <a:sym typeface="Wingdings"/>
                            </a:rPr>
                          </m:ctrlPr>
                        </m:sSubPr>
                        <m:e>
                          <m:r>
                            <a:rPr lang="en-US" sz="2000" i="1">
                              <a:solidFill>
                                <a:srgbClr val="FF0000"/>
                              </a:solidFill>
                              <a:latin typeface="Cambria Math" charset="0"/>
                              <a:sym typeface="Wingdings"/>
                            </a:rPr>
                            <m:t>𝑛</m:t>
                          </m:r>
                        </m:e>
                        <m:sub>
                          <m:r>
                            <a:rPr lang="en-US" sz="2000" i="1">
                              <a:solidFill>
                                <a:srgbClr val="FF0000"/>
                              </a:solidFill>
                              <a:latin typeface="Cambria Math" charset="0"/>
                              <a:sym typeface="Wingdings"/>
                            </a:rPr>
                            <m:t>𝐵</m:t>
                          </m:r>
                        </m:sub>
                      </m:sSub>
                      <m:r>
                        <a:rPr lang="en-US" sz="2000" b="0" i="1" smtClean="0">
                          <a:latin typeface="Cambria Math" charset="0"/>
                          <a:sym typeface="Wingdings"/>
                        </a:rPr>
                        <m:t>&lt;</m:t>
                      </m:r>
                      <m:r>
                        <a:rPr lang="en-US" sz="2000" i="1">
                          <a:latin typeface="Cambria Math" charset="0"/>
                          <a:sym typeface="Wingdings"/>
                        </a:rPr>
                        <m:t>0</m:t>
                      </m:r>
                    </m:oMath>
                  </m:oMathPara>
                </a14:m>
                <a:endParaRPr lang="en-GB" sz="2000" dirty="0">
                  <a:sym typeface="Wingdings"/>
                </a:endParaRPr>
              </a:p>
              <a:p>
                <a:pPr/>
                <a14:m>
                  <m:oMathPara xmlns:m="http://schemas.openxmlformats.org/officeDocument/2006/math">
                    <m:oMathParaPr>
                      <m:jc m:val="centerGroup"/>
                    </m:oMathParaPr>
                    <m:oMath xmlns:m="http://schemas.openxmlformats.org/officeDocument/2006/math">
                      <m:f>
                        <m:fPr>
                          <m:ctrlPr>
                            <a:rPr lang="en-US" sz="2000" i="1" smtClean="0">
                              <a:solidFill>
                                <a:schemeClr val="accent1"/>
                              </a:solidFill>
                              <a:latin typeface="Cambria Math" panose="02040503050406030204" pitchFamily="18" charset="0"/>
                              <a:sym typeface="Wingdings"/>
                            </a:rPr>
                          </m:ctrlPr>
                        </m:fPr>
                        <m:num>
                          <m:sSub>
                            <m:sSubPr>
                              <m:ctrlPr>
                                <a:rPr lang="en-US" sz="2000" i="1">
                                  <a:solidFill>
                                    <a:schemeClr val="accent1"/>
                                  </a:solidFill>
                                  <a:latin typeface="Cambria Math" panose="02040503050406030204" pitchFamily="18" charset="0"/>
                                  <a:sym typeface="Wingdings"/>
                                </a:rPr>
                              </m:ctrlPr>
                            </m:sSubPr>
                            <m:e>
                              <m:r>
                                <a:rPr lang="en-US" sz="2000" i="1">
                                  <a:solidFill>
                                    <a:schemeClr val="accent1"/>
                                  </a:solidFill>
                                  <a:latin typeface="Cambria Math" charset="0"/>
                                  <a:sym typeface="Wingdings"/>
                                </a:rPr>
                                <m:t>𝑛</m:t>
                              </m:r>
                            </m:e>
                            <m:sub>
                              <m:r>
                                <a:rPr lang="en-US" sz="2000" i="1">
                                  <a:solidFill>
                                    <a:schemeClr val="accent1"/>
                                  </a:solidFill>
                                  <a:latin typeface="Cambria Math" charset="0"/>
                                  <a:sym typeface="Wingdings"/>
                                </a:rPr>
                                <m:t>𝐴</m:t>
                              </m:r>
                            </m:sub>
                          </m:sSub>
                        </m:num>
                        <m:den>
                          <m:sSub>
                            <m:sSubPr>
                              <m:ctrlPr>
                                <a:rPr lang="en-US" sz="2000" i="1">
                                  <a:solidFill>
                                    <a:schemeClr val="accent1"/>
                                  </a:solidFill>
                                  <a:latin typeface="Cambria Math" panose="02040503050406030204" pitchFamily="18" charset="0"/>
                                  <a:sym typeface="Wingdings"/>
                                </a:rPr>
                              </m:ctrlPr>
                            </m:sSubPr>
                            <m:e>
                              <m:r>
                                <a:rPr lang="en-US" sz="2000" i="1">
                                  <a:solidFill>
                                    <a:schemeClr val="accent1"/>
                                  </a:solidFill>
                                  <a:latin typeface="Cambria Math" charset="0"/>
                                  <a:sym typeface="Wingdings"/>
                                </a:rPr>
                                <m:t>𝑛</m:t>
                              </m:r>
                            </m:e>
                            <m:sub>
                              <m:r>
                                <a:rPr lang="en-US" sz="2000" i="1">
                                  <a:solidFill>
                                    <a:schemeClr val="accent1"/>
                                  </a:solidFill>
                                  <a:latin typeface="Cambria Math" charset="0"/>
                                  <a:sym typeface="Wingdings"/>
                                </a:rPr>
                                <m:t>𝐵</m:t>
                              </m:r>
                            </m:sub>
                          </m:sSub>
                        </m:den>
                      </m:f>
                      <m:r>
                        <a:rPr lang="en-US" sz="2000" b="0" i="1" smtClean="0">
                          <a:solidFill>
                            <a:schemeClr val="accent1"/>
                          </a:solidFill>
                          <a:latin typeface="Cambria Math" charset="0"/>
                          <a:sym typeface="Wingdings"/>
                        </a:rPr>
                        <m:t>&lt;</m:t>
                      </m:r>
                      <m:f>
                        <m:fPr>
                          <m:ctrlPr>
                            <a:rPr lang="en-US" sz="2000" i="1">
                              <a:solidFill>
                                <a:schemeClr val="accent1"/>
                              </a:solidFill>
                              <a:latin typeface="Cambria Math" panose="02040503050406030204" pitchFamily="18" charset="0"/>
                              <a:sym typeface="Wingdings"/>
                            </a:rPr>
                          </m:ctrlPr>
                        </m:fPr>
                        <m:num>
                          <m:r>
                            <a:rPr lang="en-US" sz="2000" i="1">
                              <a:solidFill>
                                <a:schemeClr val="accent1"/>
                              </a:solidFill>
                              <a:latin typeface="Cambria Math" charset="0"/>
                              <a:sym typeface="Wingdings"/>
                            </a:rPr>
                            <m:t>𝑓</m:t>
                          </m:r>
                          <m:d>
                            <m:dPr>
                              <m:ctrlPr>
                                <a:rPr lang="en-US" sz="2000" i="1">
                                  <a:solidFill>
                                    <a:schemeClr val="accent1"/>
                                  </a:solidFill>
                                  <a:latin typeface="Cambria Math" panose="02040503050406030204" pitchFamily="18" charset="0"/>
                                  <a:sym typeface="Wingdings"/>
                                </a:rPr>
                              </m:ctrlPr>
                            </m:dPr>
                            <m:e>
                              <m:r>
                                <a:rPr lang="en-US" sz="2000" i="1">
                                  <a:solidFill>
                                    <a:schemeClr val="accent1"/>
                                  </a:solidFill>
                                  <a:latin typeface="Cambria Math" charset="0"/>
                                  <a:sym typeface="Wingdings"/>
                                </a:rPr>
                                <m:t>𝐴</m:t>
                              </m:r>
                            </m:e>
                          </m:d>
                        </m:num>
                        <m:den>
                          <m:r>
                            <a:rPr lang="en-US" sz="2000" i="1">
                              <a:solidFill>
                                <a:schemeClr val="accent1"/>
                              </a:solidFill>
                              <a:latin typeface="Cambria Math" charset="0"/>
                              <a:sym typeface="Wingdings"/>
                            </a:rPr>
                            <m:t>𝑓</m:t>
                          </m:r>
                          <m:d>
                            <m:dPr>
                              <m:ctrlPr>
                                <a:rPr lang="en-US" sz="2000" i="1">
                                  <a:solidFill>
                                    <a:schemeClr val="accent1"/>
                                  </a:solidFill>
                                  <a:latin typeface="Cambria Math" panose="02040503050406030204" pitchFamily="18" charset="0"/>
                                  <a:sym typeface="Wingdings"/>
                                </a:rPr>
                              </m:ctrlPr>
                            </m:dPr>
                            <m:e>
                              <m:r>
                                <a:rPr lang="en-US" sz="2000" i="1">
                                  <a:solidFill>
                                    <a:schemeClr val="accent1"/>
                                  </a:solidFill>
                                  <a:latin typeface="Cambria Math" charset="0"/>
                                  <a:sym typeface="Wingdings"/>
                                </a:rPr>
                                <m:t>𝐵</m:t>
                              </m:r>
                            </m:e>
                          </m:d>
                        </m:den>
                      </m:f>
                    </m:oMath>
                  </m:oMathPara>
                </a14:m>
                <a:endParaRPr lang="en-GB" sz="2000" baseline="-25000" dirty="0"/>
              </a:p>
              <a:p>
                <a:endParaRPr lang="en-GB" sz="2000" baseline="-25000" dirty="0"/>
              </a:p>
              <a:p>
                <a:r>
                  <a:rPr lang="en-GB" sz="2000" dirty="0"/>
                  <a:t>there will be no net flow A&lt;⁄&gt;</a:t>
                </a:r>
                <a:r>
                  <a:rPr lang="en-GB" sz="2000" dirty="0">
                    <a:sym typeface="Wingdings"/>
                  </a:rPr>
                  <a:t>B if:</a:t>
                </a:r>
              </a:p>
              <a:p>
                <a:pPr/>
                <a14:m>
                  <m:oMathPara xmlns:m="http://schemas.openxmlformats.org/officeDocument/2006/math">
                    <m:oMathParaPr>
                      <m:jc m:val="centerGroup"/>
                    </m:oMathParaPr>
                    <m:oMath xmlns:m="http://schemas.openxmlformats.org/officeDocument/2006/math">
                      <m:sSub>
                        <m:sSubPr>
                          <m:ctrlPr>
                            <a:rPr lang="en-US" sz="2000" i="1">
                              <a:solidFill>
                                <a:srgbClr val="FF0000"/>
                              </a:solidFill>
                              <a:latin typeface="Cambria Math" panose="02040503050406030204" pitchFamily="18" charset="0"/>
                              <a:sym typeface="Wingdings"/>
                            </a:rPr>
                          </m:ctrlPr>
                        </m:sSubPr>
                        <m:e>
                          <m:r>
                            <a:rPr lang="en-US" sz="2000" i="1">
                              <a:solidFill>
                                <a:srgbClr val="FF0000"/>
                              </a:solidFill>
                              <a:latin typeface="Cambria Math" charset="0"/>
                              <a:sym typeface="Wingdings"/>
                            </a:rPr>
                            <m:t>𝑛</m:t>
                          </m:r>
                        </m:e>
                        <m:sub>
                          <m:r>
                            <a:rPr lang="en-US" sz="2000" i="1">
                              <a:solidFill>
                                <a:srgbClr val="FF0000"/>
                              </a:solidFill>
                              <a:latin typeface="Cambria Math" charset="0"/>
                              <a:sym typeface="Wingdings"/>
                            </a:rPr>
                            <m:t>𝐴</m:t>
                          </m:r>
                        </m:sub>
                      </m:sSub>
                      <m:f>
                        <m:fPr>
                          <m:ctrlPr>
                            <a:rPr lang="en-US" sz="2000" i="1">
                              <a:solidFill>
                                <a:srgbClr val="FF0000"/>
                              </a:solidFill>
                              <a:latin typeface="Cambria Math" panose="02040503050406030204" pitchFamily="18" charset="0"/>
                              <a:sym typeface="Wingdings"/>
                            </a:rPr>
                          </m:ctrlPr>
                        </m:fPr>
                        <m:num>
                          <m:r>
                            <a:rPr lang="en-US" sz="2000" i="1">
                              <a:solidFill>
                                <a:srgbClr val="FF0000"/>
                              </a:solidFill>
                              <a:latin typeface="Cambria Math" charset="0"/>
                              <a:sym typeface="Wingdings"/>
                            </a:rPr>
                            <m:t>𝑓</m:t>
                          </m:r>
                          <m:d>
                            <m:dPr>
                              <m:ctrlPr>
                                <a:rPr lang="en-US" sz="2000" i="1">
                                  <a:solidFill>
                                    <a:srgbClr val="FF0000"/>
                                  </a:solidFill>
                                  <a:latin typeface="Cambria Math" panose="02040503050406030204" pitchFamily="18" charset="0"/>
                                  <a:sym typeface="Wingdings"/>
                                </a:rPr>
                              </m:ctrlPr>
                            </m:dPr>
                            <m:e>
                              <m:r>
                                <a:rPr lang="en-US" sz="2000" i="1">
                                  <a:solidFill>
                                    <a:srgbClr val="FF0000"/>
                                  </a:solidFill>
                                  <a:latin typeface="Cambria Math" charset="0"/>
                                  <a:sym typeface="Wingdings"/>
                                </a:rPr>
                                <m:t>𝐵</m:t>
                              </m:r>
                            </m:e>
                          </m:d>
                        </m:num>
                        <m:den>
                          <m:r>
                            <a:rPr lang="en-US" sz="2000" i="1">
                              <a:solidFill>
                                <a:srgbClr val="FF0000"/>
                              </a:solidFill>
                              <a:latin typeface="Cambria Math" charset="0"/>
                              <a:sym typeface="Wingdings"/>
                            </a:rPr>
                            <m:t>𝑓</m:t>
                          </m:r>
                          <m:d>
                            <m:dPr>
                              <m:ctrlPr>
                                <a:rPr lang="en-US" sz="2000" i="1">
                                  <a:solidFill>
                                    <a:srgbClr val="FF0000"/>
                                  </a:solidFill>
                                  <a:latin typeface="Cambria Math" panose="02040503050406030204" pitchFamily="18" charset="0"/>
                                  <a:sym typeface="Wingdings"/>
                                </a:rPr>
                              </m:ctrlPr>
                            </m:dPr>
                            <m:e>
                              <m:r>
                                <a:rPr lang="en-US" sz="2000" i="1">
                                  <a:solidFill>
                                    <a:srgbClr val="FF0000"/>
                                  </a:solidFill>
                                  <a:latin typeface="Cambria Math" charset="0"/>
                                  <a:sym typeface="Wingdings"/>
                                </a:rPr>
                                <m:t>𝐴</m:t>
                              </m:r>
                            </m:e>
                          </m:d>
                        </m:den>
                      </m:f>
                      <m:r>
                        <a:rPr lang="en-US" sz="2000" i="1">
                          <a:solidFill>
                            <a:srgbClr val="FF0000"/>
                          </a:solidFill>
                          <a:latin typeface="Cambria Math" charset="0"/>
                          <a:sym typeface="Wingdings"/>
                        </a:rPr>
                        <m:t>−</m:t>
                      </m:r>
                      <m:sSub>
                        <m:sSubPr>
                          <m:ctrlPr>
                            <a:rPr lang="en-US" sz="2000" i="1">
                              <a:solidFill>
                                <a:srgbClr val="FF0000"/>
                              </a:solidFill>
                              <a:latin typeface="Cambria Math" panose="02040503050406030204" pitchFamily="18" charset="0"/>
                              <a:sym typeface="Wingdings"/>
                            </a:rPr>
                          </m:ctrlPr>
                        </m:sSubPr>
                        <m:e>
                          <m:r>
                            <a:rPr lang="en-US" sz="2000" i="1">
                              <a:solidFill>
                                <a:srgbClr val="FF0000"/>
                              </a:solidFill>
                              <a:latin typeface="Cambria Math" charset="0"/>
                              <a:sym typeface="Wingdings"/>
                            </a:rPr>
                            <m:t>𝑛</m:t>
                          </m:r>
                        </m:e>
                        <m:sub>
                          <m:r>
                            <a:rPr lang="en-US" sz="2000" i="1">
                              <a:solidFill>
                                <a:srgbClr val="FF0000"/>
                              </a:solidFill>
                              <a:latin typeface="Cambria Math" charset="0"/>
                              <a:sym typeface="Wingdings"/>
                            </a:rPr>
                            <m:t>𝐵</m:t>
                          </m:r>
                        </m:sub>
                      </m:sSub>
                      <m:r>
                        <a:rPr lang="en-US" sz="2000" b="0" i="1" smtClean="0">
                          <a:latin typeface="Cambria Math" charset="0"/>
                          <a:sym typeface="Wingdings"/>
                        </a:rPr>
                        <m:t>=</m:t>
                      </m:r>
                      <m:r>
                        <a:rPr lang="en-US" sz="2000" i="1">
                          <a:latin typeface="Cambria Math" charset="0"/>
                          <a:sym typeface="Wingdings"/>
                        </a:rPr>
                        <m:t>0</m:t>
                      </m:r>
                    </m:oMath>
                  </m:oMathPara>
                </a14:m>
                <a:endParaRPr lang="en-GB" sz="2000" dirty="0">
                  <a:sym typeface="Wingdings"/>
                </a:endParaRPr>
              </a:p>
              <a:p>
                <a:pPr/>
                <a14:m>
                  <m:oMathPara xmlns:m="http://schemas.openxmlformats.org/officeDocument/2006/math">
                    <m:oMathParaPr>
                      <m:jc m:val="centerGroup"/>
                    </m:oMathParaPr>
                    <m:oMath xmlns:m="http://schemas.openxmlformats.org/officeDocument/2006/math">
                      <m:f>
                        <m:fPr>
                          <m:ctrlPr>
                            <a:rPr lang="en-US" sz="2000" i="1" smtClean="0">
                              <a:solidFill>
                                <a:schemeClr val="accent1"/>
                              </a:solidFill>
                              <a:latin typeface="Cambria Math" panose="02040503050406030204" pitchFamily="18" charset="0"/>
                              <a:sym typeface="Wingdings"/>
                            </a:rPr>
                          </m:ctrlPr>
                        </m:fPr>
                        <m:num>
                          <m:sSub>
                            <m:sSubPr>
                              <m:ctrlPr>
                                <a:rPr lang="en-US" sz="2000" i="1">
                                  <a:solidFill>
                                    <a:schemeClr val="accent1"/>
                                  </a:solidFill>
                                  <a:latin typeface="Cambria Math" panose="02040503050406030204" pitchFamily="18" charset="0"/>
                                  <a:sym typeface="Wingdings"/>
                                </a:rPr>
                              </m:ctrlPr>
                            </m:sSubPr>
                            <m:e>
                              <m:r>
                                <a:rPr lang="en-US" sz="2000" i="1">
                                  <a:solidFill>
                                    <a:schemeClr val="accent1"/>
                                  </a:solidFill>
                                  <a:latin typeface="Cambria Math" charset="0"/>
                                  <a:sym typeface="Wingdings"/>
                                </a:rPr>
                                <m:t>𝑛</m:t>
                              </m:r>
                            </m:e>
                            <m:sub>
                              <m:r>
                                <a:rPr lang="en-US" sz="2000" i="1">
                                  <a:solidFill>
                                    <a:schemeClr val="accent1"/>
                                  </a:solidFill>
                                  <a:latin typeface="Cambria Math" charset="0"/>
                                  <a:sym typeface="Wingdings"/>
                                </a:rPr>
                                <m:t>𝐴</m:t>
                              </m:r>
                            </m:sub>
                          </m:sSub>
                        </m:num>
                        <m:den>
                          <m:sSub>
                            <m:sSubPr>
                              <m:ctrlPr>
                                <a:rPr lang="en-US" sz="2000" i="1">
                                  <a:solidFill>
                                    <a:schemeClr val="accent1"/>
                                  </a:solidFill>
                                  <a:latin typeface="Cambria Math" panose="02040503050406030204" pitchFamily="18" charset="0"/>
                                  <a:sym typeface="Wingdings"/>
                                </a:rPr>
                              </m:ctrlPr>
                            </m:sSubPr>
                            <m:e>
                              <m:r>
                                <a:rPr lang="en-US" sz="2000" i="1">
                                  <a:solidFill>
                                    <a:schemeClr val="accent1"/>
                                  </a:solidFill>
                                  <a:latin typeface="Cambria Math" charset="0"/>
                                  <a:sym typeface="Wingdings"/>
                                </a:rPr>
                                <m:t>𝑛</m:t>
                              </m:r>
                            </m:e>
                            <m:sub>
                              <m:r>
                                <a:rPr lang="en-US" sz="2000" i="1">
                                  <a:solidFill>
                                    <a:schemeClr val="accent1"/>
                                  </a:solidFill>
                                  <a:latin typeface="Cambria Math" charset="0"/>
                                  <a:sym typeface="Wingdings"/>
                                </a:rPr>
                                <m:t>𝐵</m:t>
                              </m:r>
                            </m:sub>
                          </m:sSub>
                        </m:den>
                      </m:f>
                      <m:r>
                        <a:rPr lang="en-US" sz="2000" b="0" i="1" smtClean="0">
                          <a:solidFill>
                            <a:schemeClr val="accent1"/>
                          </a:solidFill>
                          <a:latin typeface="Cambria Math" charset="0"/>
                          <a:sym typeface="Wingdings"/>
                        </a:rPr>
                        <m:t>=</m:t>
                      </m:r>
                      <m:f>
                        <m:fPr>
                          <m:ctrlPr>
                            <a:rPr lang="en-US" sz="2000" i="1">
                              <a:solidFill>
                                <a:schemeClr val="accent1"/>
                              </a:solidFill>
                              <a:latin typeface="Cambria Math" panose="02040503050406030204" pitchFamily="18" charset="0"/>
                              <a:sym typeface="Wingdings"/>
                            </a:rPr>
                          </m:ctrlPr>
                        </m:fPr>
                        <m:num>
                          <m:r>
                            <a:rPr lang="en-US" sz="2000" i="1">
                              <a:solidFill>
                                <a:schemeClr val="accent1"/>
                              </a:solidFill>
                              <a:latin typeface="Cambria Math" charset="0"/>
                              <a:sym typeface="Wingdings"/>
                            </a:rPr>
                            <m:t>𝑓</m:t>
                          </m:r>
                          <m:d>
                            <m:dPr>
                              <m:ctrlPr>
                                <a:rPr lang="en-US" sz="2000" i="1">
                                  <a:solidFill>
                                    <a:schemeClr val="accent1"/>
                                  </a:solidFill>
                                  <a:latin typeface="Cambria Math" panose="02040503050406030204" pitchFamily="18" charset="0"/>
                                  <a:sym typeface="Wingdings"/>
                                </a:rPr>
                              </m:ctrlPr>
                            </m:dPr>
                            <m:e>
                              <m:r>
                                <a:rPr lang="en-US" sz="2000" i="1">
                                  <a:solidFill>
                                    <a:schemeClr val="accent1"/>
                                  </a:solidFill>
                                  <a:latin typeface="Cambria Math" charset="0"/>
                                  <a:sym typeface="Wingdings"/>
                                </a:rPr>
                                <m:t>𝐴</m:t>
                              </m:r>
                            </m:e>
                          </m:d>
                        </m:num>
                        <m:den>
                          <m:r>
                            <a:rPr lang="en-US" sz="2000" i="1">
                              <a:solidFill>
                                <a:schemeClr val="accent1"/>
                              </a:solidFill>
                              <a:latin typeface="Cambria Math" charset="0"/>
                              <a:sym typeface="Wingdings"/>
                            </a:rPr>
                            <m:t>𝑓</m:t>
                          </m:r>
                          <m:d>
                            <m:dPr>
                              <m:ctrlPr>
                                <a:rPr lang="en-US" sz="2000" i="1">
                                  <a:solidFill>
                                    <a:schemeClr val="accent1"/>
                                  </a:solidFill>
                                  <a:latin typeface="Cambria Math" panose="02040503050406030204" pitchFamily="18" charset="0"/>
                                  <a:sym typeface="Wingdings"/>
                                </a:rPr>
                              </m:ctrlPr>
                            </m:dPr>
                            <m:e>
                              <m:r>
                                <a:rPr lang="en-US" sz="2000" i="1">
                                  <a:solidFill>
                                    <a:schemeClr val="accent1"/>
                                  </a:solidFill>
                                  <a:latin typeface="Cambria Math" charset="0"/>
                                  <a:sym typeface="Wingdings"/>
                                </a:rPr>
                                <m:t>𝐵</m:t>
                              </m:r>
                            </m:e>
                          </m:d>
                        </m:den>
                      </m:f>
                    </m:oMath>
                  </m:oMathPara>
                </a14:m>
                <a:endParaRPr lang="en-GB" sz="2000" baseline="-25000" dirty="0"/>
              </a:p>
            </p:txBody>
          </p:sp>
        </mc:Choice>
        <mc:Fallback xmlns="">
          <p:sp>
            <p:nvSpPr>
              <p:cNvPr id="43" name="TextBox 42"/>
              <p:cNvSpPr txBox="1">
                <a:spLocks noRot="1" noChangeAspect="1" noMove="1" noResize="1" noEditPoints="1" noAdjustHandles="1" noChangeArrowheads="1" noChangeShapeType="1" noTextEdit="1"/>
              </p:cNvSpPr>
              <p:nvPr/>
            </p:nvSpPr>
            <p:spPr>
              <a:xfrm>
                <a:off x="4557796" y="0"/>
                <a:ext cx="4453467" cy="6901120"/>
              </a:xfrm>
              <a:prstGeom prst="rect">
                <a:avLst/>
              </a:prstGeom>
              <a:blipFill>
                <a:blip r:embed="rId3"/>
                <a:stretch>
                  <a:fillRect l="-1420" t="-368"/>
                </a:stretch>
              </a:blipFill>
            </p:spPr>
            <p:txBody>
              <a:bodyPr/>
              <a:lstStyle/>
              <a:p>
                <a:r>
                  <a:rPr lang="en-US">
                    <a:noFill/>
                  </a:rPr>
                  <a:t> </a:t>
                </a:r>
              </a:p>
            </p:txBody>
          </p:sp>
        </mc:Fallback>
      </mc:AlternateContent>
      <p:sp>
        <p:nvSpPr>
          <p:cNvPr id="45" name="Rectangle 44"/>
          <p:cNvSpPr/>
          <p:nvPr/>
        </p:nvSpPr>
        <p:spPr>
          <a:xfrm>
            <a:off x="1113271" y="110067"/>
            <a:ext cx="1033943" cy="2817882"/>
          </a:xfrm>
          <a:prstGeom prst="rect">
            <a:avLst/>
          </a:prstGeom>
          <a:solidFill>
            <a:schemeClr val="accent5">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6" name="Rectangle 45"/>
          <p:cNvSpPr/>
          <p:nvPr/>
        </p:nvSpPr>
        <p:spPr>
          <a:xfrm>
            <a:off x="2147214" y="1053730"/>
            <a:ext cx="1033943" cy="1874219"/>
          </a:xfrm>
          <a:prstGeom prst="rect">
            <a:avLst/>
          </a:prstGeom>
          <a:solidFill>
            <a:schemeClr val="accent5">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3" name="Oval 52"/>
          <p:cNvSpPr/>
          <p:nvPr/>
        </p:nvSpPr>
        <p:spPr>
          <a:xfrm>
            <a:off x="1233884" y="175201"/>
            <a:ext cx="222913" cy="222913"/>
          </a:xfrm>
          <a:prstGeom prst="ellipse">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4" name="Oval 53"/>
          <p:cNvSpPr/>
          <p:nvPr/>
        </p:nvSpPr>
        <p:spPr>
          <a:xfrm>
            <a:off x="1837537" y="372091"/>
            <a:ext cx="222913" cy="222913"/>
          </a:xfrm>
          <a:prstGeom prst="ellipse">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5" name="Oval 54"/>
          <p:cNvSpPr/>
          <p:nvPr/>
        </p:nvSpPr>
        <p:spPr>
          <a:xfrm>
            <a:off x="1455857" y="871490"/>
            <a:ext cx="222913" cy="222913"/>
          </a:xfrm>
          <a:prstGeom prst="ellipse">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6" name="Oval 55"/>
          <p:cNvSpPr/>
          <p:nvPr/>
        </p:nvSpPr>
        <p:spPr>
          <a:xfrm>
            <a:off x="1344400" y="1595844"/>
            <a:ext cx="222913" cy="222913"/>
          </a:xfrm>
          <a:prstGeom prst="ellipse">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7" name="Oval 56"/>
          <p:cNvSpPr/>
          <p:nvPr/>
        </p:nvSpPr>
        <p:spPr>
          <a:xfrm>
            <a:off x="1801391" y="1782643"/>
            <a:ext cx="222913" cy="222913"/>
          </a:xfrm>
          <a:prstGeom prst="ellipse">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8" name="Oval 57"/>
          <p:cNvSpPr/>
          <p:nvPr/>
        </p:nvSpPr>
        <p:spPr>
          <a:xfrm>
            <a:off x="1334111" y="2493584"/>
            <a:ext cx="222913" cy="222913"/>
          </a:xfrm>
          <a:prstGeom prst="ellipse">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9" name="Oval 58"/>
          <p:cNvSpPr/>
          <p:nvPr/>
        </p:nvSpPr>
        <p:spPr>
          <a:xfrm>
            <a:off x="2379230" y="2503587"/>
            <a:ext cx="222913" cy="222913"/>
          </a:xfrm>
          <a:prstGeom prst="ellipse">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0" name="Oval 59"/>
          <p:cNvSpPr/>
          <p:nvPr/>
        </p:nvSpPr>
        <p:spPr>
          <a:xfrm>
            <a:off x="2892204" y="2005556"/>
            <a:ext cx="222913" cy="222913"/>
          </a:xfrm>
          <a:prstGeom prst="ellipse">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1" name="Oval 60"/>
          <p:cNvSpPr/>
          <p:nvPr/>
        </p:nvSpPr>
        <p:spPr>
          <a:xfrm>
            <a:off x="2420944" y="1707300"/>
            <a:ext cx="222913" cy="222913"/>
          </a:xfrm>
          <a:prstGeom prst="ellipse">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2" name="Oval 61"/>
          <p:cNvSpPr/>
          <p:nvPr/>
        </p:nvSpPr>
        <p:spPr>
          <a:xfrm>
            <a:off x="2708612" y="1204208"/>
            <a:ext cx="222913" cy="222913"/>
          </a:xfrm>
          <a:prstGeom prst="ellipse">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 name="TextBox 20"/>
          <p:cNvSpPr txBox="1"/>
          <p:nvPr/>
        </p:nvSpPr>
        <p:spPr>
          <a:xfrm>
            <a:off x="1452242" y="1196288"/>
            <a:ext cx="572062" cy="461665"/>
          </a:xfrm>
          <a:prstGeom prst="rect">
            <a:avLst/>
          </a:prstGeom>
          <a:noFill/>
        </p:spPr>
        <p:txBody>
          <a:bodyPr wrap="square" rtlCol="0">
            <a:spAutoFit/>
          </a:bodyPr>
          <a:lstStyle/>
          <a:p>
            <a:r>
              <a:rPr lang="en-GB" sz="2400" dirty="0" err="1">
                <a:solidFill>
                  <a:srgbClr val="008000"/>
                </a:solidFill>
              </a:rPr>
              <a:t>n</a:t>
            </a:r>
            <a:r>
              <a:rPr lang="en-GB" sz="2400" baseline="-25000" dirty="0" err="1">
                <a:solidFill>
                  <a:srgbClr val="008000"/>
                </a:solidFill>
              </a:rPr>
              <a:t>A</a:t>
            </a:r>
            <a:endParaRPr lang="en-GB" sz="2400" baseline="-25000" dirty="0">
              <a:solidFill>
                <a:srgbClr val="008000"/>
              </a:solidFill>
            </a:endParaRPr>
          </a:p>
        </p:txBody>
      </p:sp>
      <p:sp>
        <p:nvSpPr>
          <p:cNvPr id="29" name="TextBox 28"/>
          <p:cNvSpPr txBox="1"/>
          <p:nvPr/>
        </p:nvSpPr>
        <p:spPr>
          <a:xfrm>
            <a:off x="2341187" y="1997636"/>
            <a:ext cx="572062" cy="461665"/>
          </a:xfrm>
          <a:prstGeom prst="rect">
            <a:avLst/>
          </a:prstGeom>
          <a:noFill/>
        </p:spPr>
        <p:txBody>
          <a:bodyPr wrap="square" rtlCol="0">
            <a:spAutoFit/>
          </a:bodyPr>
          <a:lstStyle/>
          <a:p>
            <a:r>
              <a:rPr lang="en-GB" sz="2400" dirty="0" err="1">
                <a:solidFill>
                  <a:srgbClr val="008000"/>
                </a:solidFill>
              </a:rPr>
              <a:t>n</a:t>
            </a:r>
            <a:r>
              <a:rPr lang="en-GB" sz="2400" baseline="-25000" dirty="0" err="1">
                <a:solidFill>
                  <a:srgbClr val="008000"/>
                </a:solidFill>
              </a:rPr>
              <a:t>B</a:t>
            </a:r>
            <a:endParaRPr lang="en-GB" sz="2400" baseline="-25000" dirty="0">
              <a:solidFill>
                <a:srgbClr val="008000"/>
              </a:solidFill>
            </a:endParaRPr>
          </a:p>
        </p:txBody>
      </p:sp>
    </p:spTree>
    <p:extLst>
      <p:ext uri="{BB962C8B-B14F-4D97-AF65-F5344CB8AC3E}">
        <p14:creationId xmlns:p14="http://schemas.microsoft.com/office/powerpoint/2010/main" val="2484444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1.66667E-6 -7.40741E-6 L 0.08888 0.04212 " pathEditMode="relative" ptsTypes="AA">
                                      <p:cBhvr>
                                        <p:cTn id="6" dur="2000" fill="hold"/>
                                        <p:tgtEl>
                                          <p:spTgt spid="55"/>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2.22222E-6 2.22222E-6 L -0.10556 -0.12176 " pathEditMode="relative" rAng="0" ptsTypes="AA">
                                      <p:cBhvr>
                                        <p:cTn id="10" dur="2000" fill="hold"/>
                                        <p:tgtEl>
                                          <p:spTgt spid="61"/>
                                        </p:tgtEl>
                                        <p:attrNameLst>
                                          <p:attrName>ppt_x</p:attrName>
                                          <p:attrName>ppt_y</p:attrName>
                                        </p:attrNameLst>
                                      </p:cBhvr>
                                      <p:rCtr x="-5330" y="-6111"/>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3">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3">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6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CMC_ink30_optimized.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4801" y="518160"/>
            <a:ext cx="6096000" cy="6096000"/>
          </a:xfrm>
          <a:prstGeom prst="rect">
            <a:avLst/>
          </a:prstGeom>
        </p:spPr>
      </p:pic>
      <mc:AlternateContent xmlns:mc="http://schemas.openxmlformats.org/markup-compatibility/2006" xmlns:a14="http://schemas.microsoft.com/office/drawing/2010/main">
        <mc:Choice Requires="a14">
          <p:sp>
            <p:nvSpPr>
              <p:cNvPr id="4" name="Content Placeholder 2"/>
              <p:cNvSpPr txBox="1">
                <a:spLocks/>
              </p:cNvSpPr>
              <p:nvPr/>
            </p:nvSpPr>
            <p:spPr>
              <a:xfrm>
                <a:off x="4714240" y="6408169"/>
                <a:ext cx="325120" cy="411982"/>
              </a:xfrm>
              <a:prstGeom prst="rect">
                <a:avLst/>
              </a:prstGeom>
              <a:solidFill>
                <a:schemeClr val="bg1"/>
              </a:solidFill>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
                    </m:oMathParaPr>
                    <m:oMath xmlns:m="http://schemas.openxmlformats.org/officeDocument/2006/math">
                      <m:r>
                        <a:rPr lang="en-US" sz="2400" i="1" smtClean="0">
                          <a:latin typeface="Cambria Math" charset="0"/>
                          <a:ea typeface="Cambria Math" charset="0"/>
                          <a:cs typeface="Cambria Math" charset="0"/>
                        </a:rPr>
                        <m:t>𝜃</m:t>
                      </m:r>
                    </m:oMath>
                  </m:oMathPara>
                </a14:m>
                <a:endParaRPr lang="en-US" sz="2400" dirty="0"/>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4714240" y="6408169"/>
                <a:ext cx="325120" cy="411982"/>
              </a:xfrm>
              <a:prstGeom prst="rect">
                <a:avLst/>
              </a:prstGeom>
              <a:blipFill rotWithShape="0">
                <a:blip r:embed="rId3"/>
                <a:stretch>
                  <a:fillRect l="-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p:cNvSpPr txBox="1">
                <a:spLocks/>
              </p:cNvSpPr>
              <p:nvPr/>
            </p:nvSpPr>
            <p:spPr>
              <a:xfrm rot="16200000">
                <a:off x="1235837" y="3338690"/>
                <a:ext cx="738889" cy="336406"/>
              </a:xfrm>
              <a:prstGeom prst="rect">
                <a:avLst/>
              </a:prstGeom>
              <a:solidFill>
                <a:schemeClr val="bg1"/>
              </a:solidFill>
            </p:spPr>
            <p:txBody>
              <a:bodyPr vert="horz" lIns="91440" tIns="45720" rIns="91440" bIns="45720" rtlCol="0">
                <a:normAutofit fontScale="7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Group"/>
                    </m:oMathParaPr>
                    <m:oMath xmlns:m="http://schemas.openxmlformats.org/officeDocument/2006/math">
                      <m:r>
                        <a:rPr lang="en-US" sz="2000" b="0" i="1" smtClean="0">
                          <a:latin typeface="Cambria Math" charset="0"/>
                          <a:ea typeface="Cambria Math" charset="0"/>
                          <a:cs typeface="Cambria Math" charset="0"/>
                        </a:rPr>
                        <m:t>𝑓</m:t>
                      </m:r>
                      <m:d>
                        <m:dPr>
                          <m:ctrlPr>
                            <a:rPr lang="en-US" sz="2000" b="0" i="1" smtClean="0">
                              <a:latin typeface="Cambria Math" panose="02040503050406030204" pitchFamily="18" charset="0"/>
                              <a:ea typeface="Cambria Math" charset="0"/>
                              <a:cs typeface="Cambria Math" charset="0"/>
                            </a:rPr>
                          </m:ctrlPr>
                        </m:dPr>
                        <m:e>
                          <m:r>
                            <a:rPr lang="en-US" sz="2000" b="0" i="1" smtClean="0">
                              <a:latin typeface="Cambria Math" charset="0"/>
                              <a:ea typeface="Cambria Math" charset="0"/>
                              <a:cs typeface="Cambria Math" charset="0"/>
                            </a:rPr>
                            <m:t>𝜃</m:t>
                          </m:r>
                        </m:e>
                      </m:d>
                    </m:oMath>
                  </m:oMathPara>
                </a14:m>
                <a:endParaRPr lang="en-US" sz="2000" b="0" dirty="0">
                  <a:ea typeface="Cambria Math" charset="0"/>
                  <a:cs typeface="Cambria Math" charset="0"/>
                </a:endParaRPr>
              </a:p>
              <a:p>
                <a:pPr marL="0" indent="0" algn="ctr" defTabSz="914400">
                  <a:spcBef>
                    <a:spcPts val="0"/>
                  </a:spcBef>
                  <a:buFontTx/>
                  <a:buNone/>
                </a:pPr>
                <a:endParaRPr lang="en-US" sz="2400" dirty="0"/>
              </a:p>
            </p:txBody>
          </p:sp>
        </mc:Choice>
        <mc:Fallback xmlns="">
          <p:sp>
            <p:nvSpPr>
              <p:cNvPr id="5" name="Content Placeholder 2"/>
              <p:cNvSpPr txBox="1">
                <a:spLocks noRot="1" noChangeAspect="1" noMove="1" noResize="1" noEditPoints="1" noAdjustHandles="1" noChangeArrowheads="1" noChangeShapeType="1" noTextEdit="1"/>
              </p:cNvSpPr>
              <p:nvPr/>
            </p:nvSpPr>
            <p:spPr>
              <a:xfrm rot="16200000">
                <a:off x="1235837" y="3338690"/>
                <a:ext cx="738889" cy="336406"/>
              </a:xfrm>
              <a:prstGeom prst="rect">
                <a:avLst/>
              </a:prstGeom>
              <a:blipFill rotWithShape="0">
                <a:blip r:embed="rId4"/>
                <a:stretch>
                  <a:fillRect r="-12727"/>
                </a:stretch>
              </a:blipFill>
            </p:spPr>
            <p:txBody>
              <a:bodyPr/>
              <a:lstStyle/>
              <a:p>
                <a:r>
                  <a:rPr lang="en-US">
                    <a:noFill/>
                  </a:rPr>
                  <a:t> </a:t>
                </a:r>
              </a:p>
            </p:txBody>
          </p:sp>
        </mc:Fallback>
      </mc:AlternateContent>
    </p:spTree>
    <p:extLst>
      <p:ext uri="{BB962C8B-B14F-4D97-AF65-F5344CB8AC3E}">
        <p14:creationId xmlns:p14="http://schemas.microsoft.com/office/powerpoint/2010/main" val="1938938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CMC_ink1_optimized.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4800" y="518160"/>
            <a:ext cx="6096000" cy="6096000"/>
          </a:xfrm>
          <a:prstGeom prst="rect">
            <a:avLst/>
          </a:prstGeom>
        </p:spPr>
      </p:pic>
      <mc:AlternateContent xmlns:mc="http://schemas.openxmlformats.org/markup-compatibility/2006" xmlns:a14="http://schemas.microsoft.com/office/drawing/2010/main">
        <mc:Choice Requires="a14">
          <p:sp>
            <p:nvSpPr>
              <p:cNvPr id="3" name="Content Placeholder 2"/>
              <p:cNvSpPr txBox="1">
                <a:spLocks/>
              </p:cNvSpPr>
              <p:nvPr/>
            </p:nvSpPr>
            <p:spPr>
              <a:xfrm>
                <a:off x="4714240" y="6408169"/>
                <a:ext cx="325120" cy="411982"/>
              </a:xfrm>
              <a:prstGeom prst="rect">
                <a:avLst/>
              </a:prstGeom>
              <a:solidFill>
                <a:schemeClr val="bg1"/>
              </a:solidFill>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
                    </m:oMathParaPr>
                    <m:oMath xmlns:m="http://schemas.openxmlformats.org/officeDocument/2006/math">
                      <m:r>
                        <a:rPr lang="en-US" sz="2400" i="1" smtClean="0">
                          <a:latin typeface="Cambria Math" charset="0"/>
                          <a:ea typeface="Cambria Math" charset="0"/>
                          <a:cs typeface="Cambria Math" charset="0"/>
                        </a:rPr>
                        <m:t>𝜃</m:t>
                      </m:r>
                    </m:oMath>
                  </m:oMathPara>
                </a14:m>
                <a:endParaRPr lang="en-US" sz="2400" dirty="0"/>
              </a:p>
            </p:txBody>
          </p:sp>
        </mc:Choice>
        <mc:Fallback xmlns="">
          <p:sp>
            <p:nvSpPr>
              <p:cNvPr id="3" name="Content Placeholder 2"/>
              <p:cNvSpPr txBox="1">
                <a:spLocks noRot="1" noChangeAspect="1" noMove="1" noResize="1" noEditPoints="1" noAdjustHandles="1" noChangeArrowheads="1" noChangeShapeType="1" noTextEdit="1"/>
              </p:cNvSpPr>
              <p:nvPr/>
            </p:nvSpPr>
            <p:spPr>
              <a:xfrm>
                <a:off x="4714240" y="6408169"/>
                <a:ext cx="325120" cy="411982"/>
              </a:xfrm>
              <a:prstGeom prst="rect">
                <a:avLst/>
              </a:prstGeom>
              <a:blipFill rotWithShape="0">
                <a:blip r:embed="rId3"/>
                <a:stretch>
                  <a:fillRect l="-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p:cNvSpPr txBox="1">
                <a:spLocks/>
              </p:cNvSpPr>
              <p:nvPr/>
            </p:nvSpPr>
            <p:spPr>
              <a:xfrm rot="16200000">
                <a:off x="1235837" y="3338690"/>
                <a:ext cx="738889" cy="336406"/>
              </a:xfrm>
              <a:prstGeom prst="rect">
                <a:avLst/>
              </a:prstGeom>
              <a:solidFill>
                <a:schemeClr val="bg1"/>
              </a:solidFill>
            </p:spPr>
            <p:txBody>
              <a:bodyPr vert="horz" lIns="91440" tIns="45720" rIns="91440" bIns="45720" rtlCol="0">
                <a:normAutofit fontScale="7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Group"/>
                    </m:oMathParaPr>
                    <m:oMath xmlns:m="http://schemas.openxmlformats.org/officeDocument/2006/math">
                      <m:r>
                        <a:rPr lang="en-US" sz="2000" b="0" i="1" smtClean="0">
                          <a:latin typeface="Cambria Math" charset="0"/>
                          <a:ea typeface="Cambria Math" charset="0"/>
                          <a:cs typeface="Cambria Math" charset="0"/>
                        </a:rPr>
                        <m:t>𝑓</m:t>
                      </m:r>
                      <m:d>
                        <m:dPr>
                          <m:ctrlPr>
                            <a:rPr lang="en-US" sz="2000" b="0" i="1" smtClean="0">
                              <a:latin typeface="Cambria Math" panose="02040503050406030204" pitchFamily="18" charset="0"/>
                              <a:ea typeface="Cambria Math" charset="0"/>
                              <a:cs typeface="Cambria Math" charset="0"/>
                            </a:rPr>
                          </m:ctrlPr>
                        </m:dPr>
                        <m:e>
                          <m:r>
                            <a:rPr lang="en-US" sz="2000" b="0" i="1" smtClean="0">
                              <a:latin typeface="Cambria Math" charset="0"/>
                              <a:ea typeface="Cambria Math" charset="0"/>
                              <a:cs typeface="Cambria Math" charset="0"/>
                            </a:rPr>
                            <m:t>𝜃</m:t>
                          </m:r>
                        </m:e>
                      </m:d>
                    </m:oMath>
                  </m:oMathPara>
                </a14:m>
                <a:endParaRPr lang="en-US" sz="2000" b="0" dirty="0">
                  <a:ea typeface="Cambria Math" charset="0"/>
                  <a:cs typeface="Cambria Math" charset="0"/>
                </a:endParaRPr>
              </a:p>
              <a:p>
                <a:pPr marL="0" indent="0" algn="ctr" defTabSz="914400">
                  <a:spcBef>
                    <a:spcPts val="0"/>
                  </a:spcBef>
                  <a:buFontTx/>
                  <a:buNone/>
                </a:pPr>
                <a:endParaRPr lang="en-US" sz="2400" dirty="0"/>
              </a:p>
            </p:txBody>
          </p:sp>
        </mc:Choice>
        <mc:Fallback xmlns="">
          <p:sp>
            <p:nvSpPr>
              <p:cNvPr id="5" name="Content Placeholder 2"/>
              <p:cNvSpPr txBox="1">
                <a:spLocks noRot="1" noChangeAspect="1" noMove="1" noResize="1" noEditPoints="1" noAdjustHandles="1" noChangeArrowheads="1" noChangeShapeType="1" noTextEdit="1"/>
              </p:cNvSpPr>
              <p:nvPr/>
            </p:nvSpPr>
            <p:spPr>
              <a:xfrm rot="16200000">
                <a:off x="1235837" y="3338690"/>
                <a:ext cx="738889" cy="336406"/>
              </a:xfrm>
              <a:prstGeom prst="rect">
                <a:avLst/>
              </a:prstGeom>
              <a:blipFill rotWithShape="0">
                <a:blip r:embed="rId4"/>
                <a:stretch>
                  <a:fillRect r="-12727"/>
                </a:stretch>
              </a:blipFill>
            </p:spPr>
            <p:txBody>
              <a:bodyPr/>
              <a:lstStyle/>
              <a:p>
                <a:r>
                  <a:rPr lang="en-US">
                    <a:noFill/>
                  </a:rPr>
                  <a:t> </a:t>
                </a:r>
              </a:p>
            </p:txBody>
          </p:sp>
        </mc:Fallback>
      </mc:AlternateContent>
    </p:spTree>
    <p:extLst>
      <p:ext uri="{BB962C8B-B14F-4D97-AF65-F5344CB8AC3E}">
        <p14:creationId xmlns:p14="http://schemas.microsoft.com/office/powerpoint/2010/main" val="796606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Requirements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indent="0">
                  <a:buNone/>
                </a:pPr>
                <a:r>
                  <a:rPr lang="en-GB" dirty="0"/>
                  <a:t>Symmetry of proposal distribution</a:t>
                </a:r>
              </a:p>
              <a:p>
                <a:pPr marL="457200" lvl="1" indent="0">
                  <a:buNone/>
                </a:pPr>
                <a:r>
                  <a:rPr lang="en-GB" dirty="0"/>
                  <a:t>“detailed balance” </a:t>
                </a:r>
                <a14:m>
                  <m:oMath xmlns:m="http://schemas.openxmlformats.org/officeDocument/2006/math">
                    <m:sSub>
                      <m:sSubPr>
                        <m:ctrlPr>
                          <a:rPr lang="en-US" i="1">
                            <a:latin typeface="Cambria Math" panose="02040503050406030204" pitchFamily="18" charset="0"/>
                            <a:ea typeface="Cambria Math" charset="0"/>
                            <a:cs typeface="Cambria Math" charset="0"/>
                            <a:sym typeface="Wingdings"/>
                          </a:rPr>
                        </m:ctrlPr>
                      </m:sSubPr>
                      <m:e>
                        <m:r>
                          <a:rPr lang="en-US" b="0" i="1" smtClean="0">
                            <a:latin typeface="Cambria Math" charset="0"/>
                            <a:ea typeface="Cambria Math" charset="0"/>
                            <a:cs typeface="Cambria Math" charset="0"/>
                            <a:sym typeface="Wingdings"/>
                          </a:rPr>
                          <m:t>𝑞</m:t>
                        </m:r>
                      </m:e>
                      <m:sub>
                        <m:r>
                          <a:rPr lang="en-US" i="1">
                            <a:latin typeface="Cambria Math" charset="0"/>
                            <a:ea typeface="Cambria Math" charset="0"/>
                            <a:cs typeface="Cambria Math" charset="0"/>
                            <a:sym typeface="Wingdings"/>
                          </a:rPr>
                          <m:t>𝐴</m:t>
                        </m:r>
                        <m:r>
                          <a:rPr lang="is-IS" i="1">
                            <a:latin typeface="Cambria Math" charset="0"/>
                            <a:ea typeface="Cambria Math" charset="0"/>
                            <a:cs typeface="Cambria Math" charset="0"/>
                            <a:sym typeface="Wingdings"/>
                          </a:rPr>
                          <m:t>→</m:t>
                        </m:r>
                        <m:r>
                          <a:rPr lang="en-US" i="1">
                            <a:latin typeface="Cambria Math" charset="0"/>
                            <a:ea typeface="Cambria Math" charset="0"/>
                            <a:cs typeface="Cambria Math" charset="0"/>
                            <a:sym typeface="Wingdings"/>
                          </a:rPr>
                          <m:t>𝐵</m:t>
                        </m:r>
                      </m:sub>
                    </m:sSub>
                    <m:r>
                      <a:rPr lang="en-US" b="0" i="1" smtClean="0">
                        <a:latin typeface="Cambria Math" charset="0"/>
                        <a:ea typeface="Cambria Math" charset="0"/>
                        <a:cs typeface="Cambria Math" charset="0"/>
                        <a:sym typeface="Wingdings"/>
                      </a:rPr>
                      <m:t>=</m:t>
                    </m:r>
                    <m:sSub>
                      <m:sSubPr>
                        <m:ctrlPr>
                          <a:rPr lang="en-US" i="1">
                            <a:latin typeface="Cambria Math" panose="02040503050406030204" pitchFamily="18" charset="0"/>
                            <a:ea typeface="Cambria Math" charset="0"/>
                            <a:cs typeface="Cambria Math" charset="0"/>
                            <a:sym typeface="Wingdings"/>
                          </a:rPr>
                        </m:ctrlPr>
                      </m:sSubPr>
                      <m:e>
                        <m:r>
                          <a:rPr lang="en-US" b="0" i="1" smtClean="0">
                            <a:latin typeface="Cambria Math" charset="0"/>
                            <a:ea typeface="Cambria Math" charset="0"/>
                            <a:cs typeface="Cambria Math" charset="0"/>
                            <a:sym typeface="Wingdings"/>
                          </a:rPr>
                          <m:t>𝑞</m:t>
                        </m:r>
                      </m:e>
                      <m:sub>
                        <m:r>
                          <a:rPr lang="en-US" i="1">
                            <a:latin typeface="Cambria Math" charset="0"/>
                            <a:ea typeface="Cambria Math" charset="0"/>
                            <a:cs typeface="Cambria Math" charset="0"/>
                            <a:sym typeface="Wingdings"/>
                          </a:rPr>
                          <m:t>𝐵</m:t>
                        </m:r>
                        <m:r>
                          <a:rPr lang="is-IS" i="1">
                            <a:latin typeface="Cambria Math" charset="0"/>
                            <a:ea typeface="Cambria Math" charset="0"/>
                            <a:cs typeface="Cambria Math" charset="0"/>
                            <a:sym typeface="Wingdings"/>
                          </a:rPr>
                          <m:t>→</m:t>
                        </m:r>
                        <m:r>
                          <a:rPr lang="en-US" i="1">
                            <a:latin typeface="Cambria Math" charset="0"/>
                            <a:ea typeface="Cambria Math" charset="0"/>
                            <a:cs typeface="Cambria Math" charset="0"/>
                            <a:sym typeface="Wingdings"/>
                          </a:rPr>
                          <m:t>𝐴</m:t>
                        </m:r>
                      </m:sub>
                    </m:sSub>
                  </m:oMath>
                </a14:m>
                <a:endParaRPr lang="en-GB" dirty="0">
                  <a:sym typeface="Wingdings"/>
                </a:endParaRPr>
              </a:p>
              <a:p>
                <a:pPr marL="457200" lvl="1" indent="0">
                  <a:buNone/>
                </a:pPr>
                <a:r>
                  <a:rPr lang="en-GB" dirty="0">
                    <a:sym typeface="Wingdings"/>
                  </a:rPr>
                  <a:t>if </a:t>
                </a:r>
                <a14:m>
                  <m:oMath xmlns:m="http://schemas.openxmlformats.org/officeDocument/2006/math">
                    <m:sSub>
                      <m:sSubPr>
                        <m:ctrlPr>
                          <a:rPr lang="en-US" i="1">
                            <a:latin typeface="Cambria Math" panose="02040503050406030204" pitchFamily="18" charset="0"/>
                            <a:ea typeface="Cambria Math" charset="0"/>
                            <a:cs typeface="Cambria Math" charset="0"/>
                            <a:sym typeface="Wingdings"/>
                          </a:rPr>
                        </m:ctrlPr>
                      </m:sSubPr>
                      <m:e>
                        <m:r>
                          <a:rPr lang="en-US" i="1">
                            <a:latin typeface="Cambria Math" charset="0"/>
                            <a:ea typeface="Cambria Math" charset="0"/>
                            <a:cs typeface="Cambria Math" charset="0"/>
                            <a:sym typeface="Wingdings"/>
                          </a:rPr>
                          <m:t>𝑞</m:t>
                        </m:r>
                      </m:e>
                      <m:sub>
                        <m:r>
                          <a:rPr lang="en-US" i="1">
                            <a:latin typeface="Cambria Math" charset="0"/>
                            <a:ea typeface="Cambria Math" charset="0"/>
                            <a:cs typeface="Cambria Math" charset="0"/>
                            <a:sym typeface="Wingdings"/>
                          </a:rPr>
                          <m:t>𝐴</m:t>
                        </m:r>
                        <m:r>
                          <a:rPr lang="is-IS" i="1">
                            <a:latin typeface="Cambria Math" charset="0"/>
                            <a:ea typeface="Cambria Math" charset="0"/>
                            <a:cs typeface="Cambria Math" charset="0"/>
                            <a:sym typeface="Wingdings"/>
                          </a:rPr>
                          <m:t>→</m:t>
                        </m:r>
                        <m:r>
                          <a:rPr lang="en-US" i="1">
                            <a:latin typeface="Cambria Math" charset="0"/>
                            <a:ea typeface="Cambria Math" charset="0"/>
                            <a:cs typeface="Cambria Math" charset="0"/>
                            <a:sym typeface="Wingdings"/>
                          </a:rPr>
                          <m:t>𝐵</m:t>
                        </m:r>
                      </m:sub>
                    </m:sSub>
                    <m:r>
                      <a:rPr lang="en-US" i="1" smtClean="0">
                        <a:latin typeface="Cambria Math" charset="0"/>
                        <a:ea typeface="Cambria Math" charset="0"/>
                        <a:cs typeface="Cambria Math" charset="0"/>
                        <a:sym typeface="Wingdings"/>
                      </a:rPr>
                      <m:t>≠</m:t>
                    </m:r>
                    <m:sSub>
                      <m:sSubPr>
                        <m:ctrlPr>
                          <a:rPr lang="en-US" i="1">
                            <a:latin typeface="Cambria Math" panose="02040503050406030204" pitchFamily="18" charset="0"/>
                            <a:ea typeface="Cambria Math" charset="0"/>
                            <a:cs typeface="Cambria Math" charset="0"/>
                            <a:sym typeface="Wingdings"/>
                          </a:rPr>
                        </m:ctrlPr>
                      </m:sSubPr>
                      <m:e>
                        <m:r>
                          <a:rPr lang="en-US" i="1">
                            <a:latin typeface="Cambria Math" charset="0"/>
                            <a:ea typeface="Cambria Math" charset="0"/>
                            <a:cs typeface="Cambria Math" charset="0"/>
                            <a:sym typeface="Wingdings"/>
                          </a:rPr>
                          <m:t>𝑞</m:t>
                        </m:r>
                      </m:e>
                      <m:sub>
                        <m:r>
                          <a:rPr lang="en-US" i="1">
                            <a:latin typeface="Cambria Math" charset="0"/>
                            <a:ea typeface="Cambria Math" charset="0"/>
                            <a:cs typeface="Cambria Math" charset="0"/>
                            <a:sym typeface="Wingdings"/>
                          </a:rPr>
                          <m:t>𝐵</m:t>
                        </m:r>
                        <m:r>
                          <a:rPr lang="is-IS" i="1">
                            <a:latin typeface="Cambria Math" charset="0"/>
                            <a:ea typeface="Cambria Math" charset="0"/>
                            <a:cs typeface="Cambria Math" charset="0"/>
                            <a:sym typeface="Wingdings"/>
                          </a:rPr>
                          <m:t>→</m:t>
                        </m:r>
                        <m:r>
                          <a:rPr lang="en-US" i="1">
                            <a:latin typeface="Cambria Math" charset="0"/>
                            <a:ea typeface="Cambria Math" charset="0"/>
                            <a:cs typeface="Cambria Math" charset="0"/>
                            <a:sym typeface="Wingdings"/>
                          </a:rPr>
                          <m:t>𝐴</m:t>
                        </m:r>
                      </m:sub>
                    </m:sSub>
                  </m:oMath>
                </a14:m>
                <a:r>
                  <a:rPr lang="en-GB" dirty="0">
                    <a:sym typeface="Wingdings"/>
                  </a:rPr>
                  <a:t>, use acceptance ratio</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charset="0"/>
                          <a:sym typeface="Wingdings"/>
                        </a:rPr>
                        <m:t>𝐴</m:t>
                      </m:r>
                      <m:r>
                        <a:rPr lang="en-US" b="0" i="1" smtClean="0">
                          <a:latin typeface="Cambria Math" charset="0"/>
                          <a:sym typeface="Wingdings"/>
                        </a:rPr>
                        <m:t>=</m:t>
                      </m:r>
                      <m:func>
                        <m:funcPr>
                          <m:ctrlPr>
                            <a:rPr lang="en-US" b="0" i="1" smtClean="0">
                              <a:latin typeface="Cambria Math" panose="02040503050406030204" pitchFamily="18" charset="0"/>
                              <a:sym typeface="Wingdings"/>
                            </a:rPr>
                          </m:ctrlPr>
                        </m:funcPr>
                        <m:fName>
                          <m:r>
                            <m:rPr>
                              <m:sty m:val="p"/>
                            </m:rPr>
                            <a:rPr lang="en-US" b="0" i="0" smtClean="0">
                              <a:latin typeface="Cambria Math" charset="0"/>
                              <a:sym typeface="Wingdings"/>
                            </a:rPr>
                            <m:t>min</m:t>
                          </m:r>
                        </m:fName>
                        <m:e>
                          <m:d>
                            <m:dPr>
                              <m:ctrlPr>
                                <a:rPr lang="en-US" b="0" i="1" smtClean="0">
                                  <a:latin typeface="Cambria Math" panose="02040503050406030204" pitchFamily="18" charset="0"/>
                                  <a:sym typeface="Wingdings"/>
                                </a:rPr>
                              </m:ctrlPr>
                            </m:dPr>
                            <m:e>
                              <m:r>
                                <a:rPr lang="en-US" b="0" i="1" smtClean="0">
                                  <a:latin typeface="Cambria Math" charset="0"/>
                                  <a:sym typeface="Wingdings"/>
                                </a:rPr>
                                <m:t>1,</m:t>
                              </m:r>
                              <m:f>
                                <m:fPr>
                                  <m:ctrlPr>
                                    <a:rPr lang="en-US" b="0" i="1" smtClean="0">
                                      <a:latin typeface="Cambria Math" panose="02040503050406030204" pitchFamily="18" charset="0"/>
                                      <a:sym typeface="Wingdings"/>
                                    </a:rPr>
                                  </m:ctrlPr>
                                </m:fPr>
                                <m:num>
                                  <m:r>
                                    <a:rPr lang="en-US" b="0" i="1" smtClean="0">
                                      <a:latin typeface="Cambria Math" charset="0"/>
                                      <a:sym typeface="Wingdings"/>
                                    </a:rPr>
                                    <m:t>𝑓</m:t>
                                  </m:r>
                                  <m:d>
                                    <m:dPr>
                                      <m:ctrlPr>
                                        <a:rPr lang="en-US" b="0" i="1" smtClean="0">
                                          <a:latin typeface="Cambria Math" panose="02040503050406030204" pitchFamily="18" charset="0"/>
                                          <a:sym typeface="Wingdings"/>
                                        </a:rPr>
                                      </m:ctrlPr>
                                    </m:dPr>
                                    <m:e>
                                      <m:sSup>
                                        <m:sSupPr>
                                          <m:ctrlPr>
                                            <a:rPr lang="en-US" b="0" i="1" smtClean="0">
                                              <a:latin typeface="Cambria Math" panose="02040503050406030204" pitchFamily="18" charset="0"/>
                                              <a:sym typeface="Wingdings"/>
                                            </a:rPr>
                                          </m:ctrlPr>
                                        </m:sSupPr>
                                        <m:e>
                                          <m:r>
                                            <a:rPr lang="en-US" b="0" i="1" smtClean="0">
                                              <a:latin typeface="Cambria Math" charset="0"/>
                                              <a:ea typeface="Cambria Math" charset="0"/>
                                              <a:cs typeface="Cambria Math" charset="0"/>
                                              <a:sym typeface="Wingdings"/>
                                            </a:rPr>
                                            <m:t>𝜃</m:t>
                                          </m:r>
                                        </m:e>
                                        <m:sup>
                                          <m:r>
                                            <a:rPr lang="en-US" b="0" i="1" smtClean="0">
                                              <a:latin typeface="Cambria Math" charset="0"/>
                                              <a:sym typeface="Wingdings"/>
                                            </a:rPr>
                                            <m:t>′</m:t>
                                          </m:r>
                                        </m:sup>
                                      </m:sSup>
                                    </m:e>
                                  </m:d>
                                </m:num>
                                <m:den>
                                  <m:r>
                                    <a:rPr lang="en-US" b="0" i="1" smtClean="0">
                                      <a:latin typeface="Cambria Math" charset="0"/>
                                      <a:sym typeface="Wingdings"/>
                                    </a:rPr>
                                    <m:t>𝑓</m:t>
                                  </m:r>
                                  <m:d>
                                    <m:dPr>
                                      <m:ctrlPr>
                                        <a:rPr lang="en-US" b="0" i="1" smtClean="0">
                                          <a:latin typeface="Cambria Math" panose="02040503050406030204" pitchFamily="18" charset="0"/>
                                          <a:sym typeface="Wingdings"/>
                                        </a:rPr>
                                      </m:ctrlPr>
                                    </m:dPr>
                                    <m:e>
                                      <m:r>
                                        <a:rPr lang="en-US" i="1">
                                          <a:latin typeface="Cambria Math" charset="0"/>
                                          <a:ea typeface="Cambria Math" charset="0"/>
                                          <a:cs typeface="Cambria Math" charset="0"/>
                                          <a:sym typeface="Wingdings"/>
                                        </a:rPr>
                                        <m:t>𝜃</m:t>
                                      </m:r>
                                    </m:e>
                                  </m:d>
                                </m:den>
                              </m:f>
                              <m:f>
                                <m:fPr>
                                  <m:ctrlPr>
                                    <a:rPr lang="en-US" i="1">
                                      <a:latin typeface="Cambria Math" panose="02040503050406030204" pitchFamily="18" charset="0"/>
                                      <a:sym typeface="Wingdings"/>
                                    </a:rPr>
                                  </m:ctrlPr>
                                </m:fPr>
                                <m:num>
                                  <m:sSub>
                                    <m:sSubPr>
                                      <m:ctrlPr>
                                        <a:rPr lang="en-US" i="1">
                                          <a:latin typeface="Cambria Math" panose="02040503050406030204" pitchFamily="18" charset="0"/>
                                          <a:sym typeface="Wingdings"/>
                                        </a:rPr>
                                      </m:ctrlPr>
                                    </m:sSubPr>
                                    <m:e>
                                      <m:r>
                                        <a:rPr lang="en-US" i="1">
                                          <a:latin typeface="Cambria Math" charset="0"/>
                                          <a:sym typeface="Wingdings"/>
                                        </a:rPr>
                                        <m:t>𝑞</m:t>
                                      </m:r>
                                    </m:e>
                                    <m:sub>
                                      <m:sSup>
                                        <m:sSupPr>
                                          <m:ctrlPr>
                                            <a:rPr lang="en-US" b="0" i="1" smtClean="0">
                                              <a:latin typeface="Cambria Math" panose="02040503050406030204" pitchFamily="18" charset="0"/>
                                              <a:sym typeface="Wingdings"/>
                                            </a:rPr>
                                          </m:ctrlPr>
                                        </m:sSupPr>
                                        <m:e>
                                          <m:r>
                                            <a:rPr lang="en-US" i="1">
                                              <a:latin typeface="Cambria Math" charset="0"/>
                                              <a:ea typeface="Cambria Math" charset="0"/>
                                              <a:cs typeface="Cambria Math" charset="0"/>
                                              <a:sym typeface="Wingdings"/>
                                            </a:rPr>
                                            <m:t>𝜃</m:t>
                                          </m:r>
                                        </m:e>
                                        <m:sup>
                                          <m:r>
                                            <a:rPr lang="en-US" b="0" i="1" smtClean="0">
                                              <a:latin typeface="Cambria Math" charset="0"/>
                                              <a:sym typeface="Wingdings"/>
                                            </a:rPr>
                                            <m:t>′</m:t>
                                          </m:r>
                                        </m:sup>
                                      </m:sSup>
                                      <m:r>
                                        <a:rPr lang="is-IS" i="1">
                                          <a:latin typeface="Cambria Math" charset="0"/>
                                          <a:ea typeface="Cambria Math" charset="0"/>
                                          <a:cs typeface="Cambria Math" charset="0"/>
                                          <a:sym typeface="Wingdings"/>
                                        </a:rPr>
                                        <m:t>→</m:t>
                                      </m:r>
                                      <m:r>
                                        <a:rPr lang="en-US" i="1">
                                          <a:latin typeface="Cambria Math" charset="0"/>
                                          <a:ea typeface="Cambria Math" charset="0"/>
                                          <a:cs typeface="Cambria Math" charset="0"/>
                                          <a:sym typeface="Wingdings"/>
                                        </a:rPr>
                                        <m:t>𝜃</m:t>
                                      </m:r>
                                    </m:sub>
                                  </m:sSub>
                                </m:num>
                                <m:den>
                                  <m:sSub>
                                    <m:sSubPr>
                                      <m:ctrlPr>
                                        <a:rPr lang="en-US" i="1">
                                          <a:latin typeface="Cambria Math" panose="02040503050406030204" pitchFamily="18" charset="0"/>
                                          <a:sym typeface="Wingdings"/>
                                        </a:rPr>
                                      </m:ctrlPr>
                                    </m:sSubPr>
                                    <m:e>
                                      <m:r>
                                        <a:rPr lang="en-US" i="1">
                                          <a:latin typeface="Cambria Math" charset="0"/>
                                          <a:sym typeface="Wingdings"/>
                                        </a:rPr>
                                        <m:t>𝑞</m:t>
                                      </m:r>
                                    </m:e>
                                    <m:sub>
                                      <m:r>
                                        <a:rPr lang="en-US" i="1">
                                          <a:latin typeface="Cambria Math" charset="0"/>
                                          <a:ea typeface="Cambria Math" charset="0"/>
                                          <a:cs typeface="Cambria Math" charset="0"/>
                                          <a:sym typeface="Wingdings"/>
                                        </a:rPr>
                                        <m:t>𝜃</m:t>
                                      </m:r>
                                      <m:r>
                                        <a:rPr lang="is-IS" i="1">
                                          <a:latin typeface="Cambria Math" charset="0"/>
                                          <a:ea typeface="Cambria Math" charset="0"/>
                                          <a:cs typeface="Cambria Math" charset="0"/>
                                          <a:sym typeface="Wingdings"/>
                                        </a:rPr>
                                        <m:t>→</m:t>
                                      </m:r>
                                      <m:sSup>
                                        <m:sSupPr>
                                          <m:ctrlPr>
                                            <a:rPr lang="en-US" b="0" i="1" smtClean="0">
                                              <a:latin typeface="Cambria Math" panose="02040503050406030204" pitchFamily="18" charset="0"/>
                                              <a:ea typeface="Cambria Math" charset="0"/>
                                              <a:cs typeface="Cambria Math" charset="0"/>
                                              <a:sym typeface="Wingdings"/>
                                            </a:rPr>
                                          </m:ctrlPr>
                                        </m:sSupPr>
                                        <m:e>
                                          <m:r>
                                            <a:rPr lang="en-US" i="1">
                                              <a:latin typeface="Cambria Math" charset="0"/>
                                              <a:ea typeface="Cambria Math" charset="0"/>
                                              <a:cs typeface="Cambria Math" charset="0"/>
                                              <a:sym typeface="Wingdings"/>
                                            </a:rPr>
                                            <m:t>𝜃</m:t>
                                          </m:r>
                                        </m:e>
                                        <m:sup>
                                          <m:r>
                                            <a:rPr lang="en-US" b="0" i="1" smtClean="0">
                                              <a:latin typeface="Cambria Math" charset="0"/>
                                              <a:ea typeface="Cambria Math" charset="0"/>
                                              <a:cs typeface="Cambria Math" charset="0"/>
                                              <a:sym typeface="Wingdings"/>
                                            </a:rPr>
                                            <m:t>′</m:t>
                                          </m:r>
                                        </m:sup>
                                      </m:sSup>
                                    </m:sub>
                                  </m:sSub>
                                </m:den>
                              </m:f>
                            </m:e>
                          </m:d>
                        </m:e>
                      </m:func>
                    </m:oMath>
                  </m:oMathPara>
                </a14:m>
                <a:endParaRPr lang="en-GB" dirty="0">
                  <a:sym typeface="Wingdings"/>
                </a:endParaRPr>
              </a:p>
              <a:p>
                <a:pPr marL="457200" lvl="1" indent="0">
                  <a:buNone/>
                </a:pPr>
                <a:r>
                  <a:rPr lang="en-GB" dirty="0">
                    <a:sym typeface="Wingdings"/>
                  </a:rPr>
                  <a:t>(Hastings 1970)</a:t>
                </a:r>
              </a:p>
              <a:p>
                <a:pPr marL="457200" lvl="1" indent="0">
                  <a:buNone/>
                </a:pPr>
                <a:endParaRPr lang="en-GB" dirty="0"/>
              </a:p>
              <a:p>
                <a:pPr marL="0" indent="0">
                  <a:buNone/>
                </a:pPr>
                <a:r>
                  <a:rPr lang="en-GB" dirty="0"/>
                  <a:t>Connectedness of distribution</a:t>
                </a:r>
              </a:p>
              <a:p>
                <a:pPr marL="457200" lvl="1" indent="0">
                  <a:buNone/>
                </a:pPr>
                <a:r>
                  <a:rPr lang="en-GB" dirty="0"/>
                  <a:t>ensures “</a:t>
                </a:r>
                <a:r>
                  <a:rPr lang="en-GB" dirty="0" err="1"/>
                  <a:t>ergodicity</a:t>
                </a:r>
                <a:r>
                  <a:rPr lang="en-GB" dirty="0"/>
                  <a:t>”</a:t>
                </a:r>
              </a:p>
              <a:p>
                <a:pPr marL="0" indent="0">
                  <a:buNone/>
                </a:pPr>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52" t="-2801" b="-280"/>
                </a:stretch>
              </a:blipFill>
            </p:spPr>
            <p:txBody>
              <a:bodyPr/>
              <a:lstStyle/>
              <a:p>
                <a:r>
                  <a:rPr lang="en-US">
                    <a:noFill/>
                  </a:rPr>
                  <a:t> </a:t>
                </a:r>
              </a:p>
            </p:txBody>
          </p:sp>
        </mc:Fallback>
      </mc:AlternateContent>
    </p:spTree>
    <p:extLst>
      <p:ext uri="{BB962C8B-B14F-4D97-AF65-F5344CB8AC3E}">
        <p14:creationId xmlns:p14="http://schemas.microsoft.com/office/powerpoint/2010/main" val="40037775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MCMC algorithm</a:t>
            </a:r>
          </a:p>
        </p:txBody>
      </p:sp>
      <p:pic>
        <p:nvPicPr>
          <p:cNvPr id="4" name="Picture 3" descr="MCMC_curv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32122"/>
            <a:ext cx="5761832" cy="4325549"/>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5761832" y="1332122"/>
                <a:ext cx="3382168" cy="3693319"/>
              </a:xfrm>
              <a:prstGeom prst="rect">
                <a:avLst/>
              </a:prstGeom>
              <a:noFill/>
            </p:spPr>
            <p:txBody>
              <a:bodyPr wrap="square" rtlCol="0">
                <a:spAutoFit/>
              </a:bodyPr>
              <a:lstStyle/>
              <a:p>
                <a:r>
                  <a:rPr lang="en-GB" dirty="0"/>
                  <a:t>Choose a starting point, </a:t>
                </a:r>
                <a14:m>
                  <m:oMath xmlns:m="http://schemas.openxmlformats.org/officeDocument/2006/math">
                    <m:r>
                      <a:rPr lang="en-US" i="1">
                        <a:latin typeface="Cambria Math" charset="0"/>
                        <a:ea typeface="Cambria Math" charset="0"/>
                        <a:cs typeface="Cambria Math" charset="0"/>
                        <a:sym typeface="Wingdings"/>
                      </a:rPr>
                      <m:t>𝜃</m:t>
                    </m:r>
                    <m:r>
                      <a:rPr lang="en-US" b="0" i="1" smtClean="0">
                        <a:latin typeface="Cambria Math" charset="0"/>
                        <a:ea typeface="Cambria Math" charset="0"/>
                        <a:cs typeface="Cambria Math" charset="0"/>
                        <a:sym typeface="Wingdings"/>
                      </a:rPr>
                      <m:t>=</m:t>
                    </m:r>
                    <m:sSub>
                      <m:sSubPr>
                        <m:ctrlPr>
                          <a:rPr lang="en-US" b="0" i="1" smtClean="0">
                            <a:latin typeface="Cambria Math" panose="02040503050406030204" pitchFamily="18" charset="0"/>
                            <a:ea typeface="Cambria Math" charset="0"/>
                            <a:cs typeface="Cambria Math" charset="0"/>
                            <a:sym typeface="Wingdings"/>
                          </a:rPr>
                        </m:ctrlPr>
                      </m:sSubPr>
                      <m:e>
                        <m:r>
                          <a:rPr lang="en-US" b="0" i="1" smtClean="0">
                            <a:latin typeface="Cambria Math" charset="0"/>
                            <a:ea typeface="Cambria Math" charset="0"/>
                            <a:cs typeface="Cambria Math" charset="0"/>
                            <a:sym typeface="Wingdings"/>
                          </a:rPr>
                          <m:t>𝜃</m:t>
                        </m:r>
                      </m:e>
                      <m:sub>
                        <m:r>
                          <a:rPr lang="en-US" b="0" i="1" smtClean="0">
                            <a:latin typeface="Cambria Math" charset="0"/>
                            <a:ea typeface="Cambria Math" charset="0"/>
                            <a:cs typeface="Cambria Math" charset="0"/>
                            <a:sym typeface="Wingdings"/>
                          </a:rPr>
                          <m:t>0</m:t>
                        </m:r>
                      </m:sub>
                    </m:sSub>
                  </m:oMath>
                </a14:m>
                <a:endParaRPr lang="en-GB" i="1" dirty="0"/>
              </a:p>
              <a:p>
                <a:endParaRPr lang="en-GB" dirty="0"/>
              </a:p>
              <a:p>
                <a:endParaRPr lang="en-GB" dirty="0"/>
              </a:p>
              <a:p>
                <a:r>
                  <a:rPr lang="en-GB" i="1" dirty="0"/>
                  <a:t>PROPOSE</a:t>
                </a:r>
              </a:p>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charset="0"/>
                              <a:ea typeface="Cambria Math" charset="0"/>
                              <a:cs typeface="Cambria Math" charset="0"/>
                              <a:sym typeface="Wingdings"/>
                            </a:rPr>
                            <m:t>𝜃</m:t>
                          </m:r>
                        </m:e>
                        <m:sup>
                          <m:r>
                            <a:rPr lang="en-US" i="1">
                              <a:latin typeface="Cambria Math" charset="0"/>
                            </a:rPr>
                            <m:t>′</m:t>
                          </m:r>
                        </m:sup>
                      </m:sSup>
                      <m:r>
                        <a:rPr lang="en-US" i="1">
                          <a:latin typeface="Cambria Math" charset="0"/>
                        </a:rPr>
                        <m:t>=</m:t>
                      </m:r>
                      <m:r>
                        <a:rPr lang="en-US" i="1">
                          <a:latin typeface="Cambria Math" charset="0"/>
                          <a:ea typeface="Cambria Math" charset="0"/>
                          <a:cs typeface="Cambria Math" charset="0"/>
                          <a:sym typeface="Wingdings"/>
                        </a:rPr>
                        <m:t>𝜃</m:t>
                      </m:r>
                      <m:r>
                        <a:rPr lang="en-US" i="1">
                          <a:latin typeface="Cambria Math" charset="0"/>
                        </a:rPr>
                        <m:t>+</m:t>
                      </m:r>
                      <m:r>
                        <a:rPr lang="en-US" i="1">
                          <a:latin typeface="Cambria Math" charset="0"/>
                          <a:ea typeface="Cambria Math" charset="0"/>
                          <a:cs typeface="Cambria Math" charset="0"/>
                        </a:rPr>
                        <m:t>𝜀</m:t>
                      </m:r>
                      <m:r>
                        <a:rPr lang="en-US" i="1">
                          <a:latin typeface="Cambria Math" charset="0"/>
                          <a:ea typeface="Cambria Math" charset="0"/>
                          <a:cs typeface="Cambria Math" charset="0"/>
                        </a:rPr>
                        <m:t> | </m:t>
                      </m:r>
                      <m:r>
                        <a:rPr lang="en-US" i="1">
                          <a:latin typeface="Cambria Math" charset="0"/>
                          <a:ea typeface="Cambria Math" charset="0"/>
                          <a:cs typeface="Cambria Math" charset="0"/>
                        </a:rPr>
                        <m:t>𝜀</m:t>
                      </m:r>
                      <m:r>
                        <a:rPr lang="en-US" i="1">
                          <a:latin typeface="Cambria Math" charset="0"/>
                          <a:ea typeface="Cambria Math" charset="0"/>
                          <a:cs typeface="Cambria Math" charset="0"/>
                        </a:rPr>
                        <m:t> ~ </m:t>
                      </m:r>
                      <m:r>
                        <a:rPr lang="en-US" i="1">
                          <a:latin typeface="Cambria Math" charset="0"/>
                          <a:ea typeface="Cambria Math" charset="0"/>
                          <a:cs typeface="Cambria Math" charset="0"/>
                        </a:rPr>
                        <m:t>𝑄</m:t>
                      </m:r>
                    </m:oMath>
                  </m:oMathPara>
                </a14:m>
                <a:endParaRPr lang="en-GB" sz="2000" dirty="0">
                  <a:cs typeface="Symbol" charset="2"/>
                </a:endParaRPr>
              </a:p>
              <a:p>
                <a:endParaRPr lang="en-GB" dirty="0"/>
              </a:p>
              <a:p>
                <a:r>
                  <a:rPr lang="en-GB" i="1" dirty="0"/>
                  <a:t>MOVE OR STAY</a:t>
                </a:r>
              </a:p>
              <a:p>
                <a:endParaRPr lang="en-GB" dirty="0"/>
              </a:p>
              <a:p>
                <a:r>
                  <a:rPr lang="en-GB" dirty="0"/>
                  <a:t>If </a:t>
                </a:r>
                <a14:m>
                  <m:oMath xmlns:m="http://schemas.openxmlformats.org/officeDocument/2006/math">
                    <m:r>
                      <a:rPr lang="en-US" b="0" i="1" smtClean="0">
                        <a:latin typeface="Cambria Math" charset="0"/>
                      </a:rPr>
                      <m:t>𝑓</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i="1">
                                <a:latin typeface="Cambria Math" charset="0"/>
                                <a:ea typeface="Cambria Math" charset="0"/>
                                <a:cs typeface="Cambria Math" charset="0"/>
                                <a:sym typeface="Wingdings"/>
                              </a:rPr>
                              <m:t>𝜃</m:t>
                            </m:r>
                          </m:e>
                          <m:sup>
                            <m:r>
                              <a:rPr lang="en-US" b="0" i="1" smtClean="0">
                                <a:latin typeface="Cambria Math" charset="0"/>
                              </a:rPr>
                              <m:t>′</m:t>
                            </m:r>
                          </m:sup>
                        </m:sSup>
                      </m:e>
                    </m:d>
                    <m:r>
                      <a:rPr lang="en-US" b="0" i="1" smtClean="0">
                        <a:latin typeface="Cambria Math" charset="0"/>
                      </a:rPr>
                      <m:t>&gt;</m:t>
                    </m:r>
                    <m:r>
                      <a:rPr lang="en-US" b="0" i="1" smtClean="0">
                        <a:latin typeface="Cambria Math" charset="0"/>
                      </a:rPr>
                      <m:t>𝑓</m:t>
                    </m:r>
                    <m:r>
                      <a:rPr lang="en-US" b="0" i="1" smtClean="0">
                        <a:latin typeface="Cambria Math" charset="0"/>
                      </a:rPr>
                      <m:t>(</m:t>
                    </m:r>
                    <m:r>
                      <a:rPr lang="en-US" i="1">
                        <a:latin typeface="Cambria Math" charset="0"/>
                        <a:ea typeface="Cambria Math" charset="0"/>
                        <a:cs typeface="Cambria Math" charset="0"/>
                        <a:sym typeface="Wingdings"/>
                      </a:rPr>
                      <m:t>𝜃</m:t>
                    </m:r>
                    <m:r>
                      <a:rPr lang="en-US" b="0" i="1" smtClean="0">
                        <a:latin typeface="Cambria Math" charset="0"/>
                      </a:rPr>
                      <m:t>)</m:t>
                    </m:r>
                  </m:oMath>
                </a14:m>
                <a:r>
                  <a:rPr lang="en-GB" dirty="0"/>
                  <a:t>, definitely move.</a:t>
                </a:r>
              </a:p>
              <a:p>
                <a:endParaRPr lang="en-GB" dirty="0"/>
              </a:p>
              <a:p>
                <a:r>
                  <a:rPr lang="en-GB" dirty="0"/>
                  <a:t>If </a:t>
                </a:r>
                <a14:m>
                  <m:oMath xmlns:m="http://schemas.openxmlformats.org/officeDocument/2006/math">
                    <m:r>
                      <a:rPr lang="en-US" i="1">
                        <a:latin typeface="Cambria Math" charset="0"/>
                      </a:rPr>
                      <m:t>𝑓</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charset="0"/>
                                <a:ea typeface="Cambria Math" charset="0"/>
                                <a:cs typeface="Cambria Math" charset="0"/>
                                <a:sym typeface="Wingdings"/>
                              </a:rPr>
                              <m:t>𝜃</m:t>
                            </m:r>
                          </m:e>
                          <m:sup>
                            <m:r>
                              <a:rPr lang="en-US" i="1">
                                <a:latin typeface="Cambria Math" charset="0"/>
                              </a:rPr>
                              <m:t>′</m:t>
                            </m:r>
                          </m:sup>
                        </m:sSup>
                      </m:e>
                    </m:d>
                    <m:r>
                      <a:rPr lang="en-US" b="0" i="1" smtClean="0">
                        <a:latin typeface="Cambria Math" charset="0"/>
                      </a:rPr>
                      <m:t>&lt;</m:t>
                    </m:r>
                    <m:r>
                      <a:rPr lang="en-US" i="1">
                        <a:latin typeface="Cambria Math" charset="0"/>
                      </a:rPr>
                      <m:t>𝑓</m:t>
                    </m:r>
                    <m:r>
                      <a:rPr lang="en-US" i="1">
                        <a:latin typeface="Cambria Math" charset="0"/>
                      </a:rPr>
                      <m:t>(</m:t>
                    </m:r>
                    <m:r>
                      <a:rPr lang="en-US" i="1">
                        <a:latin typeface="Cambria Math" charset="0"/>
                        <a:ea typeface="Cambria Math" charset="0"/>
                        <a:cs typeface="Cambria Math" charset="0"/>
                        <a:sym typeface="Wingdings"/>
                      </a:rPr>
                      <m:t>𝜃</m:t>
                    </m:r>
                    <m:r>
                      <a:rPr lang="en-US" i="1">
                        <a:latin typeface="Cambria Math" charset="0"/>
                      </a:rPr>
                      <m:t>)</m:t>
                    </m:r>
                  </m:oMath>
                </a14:m>
                <a:r>
                  <a:rPr lang="en-GB" dirty="0"/>
                  <a:t>, move with probability </a:t>
                </a:r>
                <a14:m>
                  <m:oMath xmlns:m="http://schemas.openxmlformats.org/officeDocument/2006/math">
                    <m:r>
                      <a:rPr lang="en-US" b="0" i="1" smtClean="0">
                        <a:latin typeface="Cambria Math" charset="0"/>
                      </a:rPr>
                      <m:t>𝑓</m:t>
                    </m:r>
                    <m:r>
                      <a:rPr lang="en-US" b="0" i="1" smtClean="0">
                        <a:latin typeface="Cambria Math" charset="0"/>
                      </a:rPr>
                      <m:t>(</m:t>
                    </m:r>
                    <m:sSup>
                      <m:sSupPr>
                        <m:ctrlPr>
                          <a:rPr lang="en-US" b="0" i="1" smtClean="0">
                            <a:latin typeface="Cambria Math" panose="02040503050406030204" pitchFamily="18" charset="0"/>
                          </a:rPr>
                        </m:ctrlPr>
                      </m:sSupPr>
                      <m:e>
                        <m:r>
                          <a:rPr lang="en-US" i="1">
                            <a:latin typeface="Cambria Math" charset="0"/>
                            <a:ea typeface="Cambria Math" charset="0"/>
                            <a:cs typeface="Cambria Math" charset="0"/>
                            <a:sym typeface="Wingdings"/>
                          </a:rPr>
                          <m:t>𝜃</m:t>
                        </m:r>
                      </m:e>
                      <m:sup>
                        <m:r>
                          <a:rPr lang="en-US" b="0" i="1" smtClean="0">
                            <a:latin typeface="Cambria Math" charset="0"/>
                          </a:rPr>
                          <m:t>′</m:t>
                        </m:r>
                      </m:sup>
                    </m:sSup>
                    <m:r>
                      <a:rPr lang="en-US" b="0" i="1" smtClean="0">
                        <a:latin typeface="Cambria Math" charset="0"/>
                      </a:rPr>
                      <m:t>)/</m:t>
                    </m:r>
                    <m:r>
                      <a:rPr lang="en-US" b="0" i="1" smtClean="0">
                        <a:latin typeface="Cambria Math" charset="0"/>
                      </a:rPr>
                      <m:t>𝑓</m:t>
                    </m:r>
                    <m:r>
                      <a:rPr lang="en-US" b="0" i="1" smtClean="0">
                        <a:latin typeface="Cambria Math" charset="0"/>
                      </a:rPr>
                      <m:t>(</m:t>
                    </m:r>
                    <m:r>
                      <a:rPr lang="en-US" i="1">
                        <a:latin typeface="Cambria Math" charset="0"/>
                        <a:ea typeface="Cambria Math" charset="0"/>
                        <a:cs typeface="Cambria Math" charset="0"/>
                        <a:sym typeface="Wingdings"/>
                      </a:rPr>
                      <m:t>𝜃</m:t>
                    </m:r>
                    <m:r>
                      <a:rPr lang="en-US" b="0" i="1" smtClean="0">
                        <a:latin typeface="Cambria Math" charset="0"/>
                      </a:rPr>
                      <m:t>)</m:t>
                    </m:r>
                  </m:oMath>
                </a14:m>
                <a:r>
                  <a:rPr lang="en-GB" dirty="0"/>
                  <a:t>, otherwise stay.</a:t>
                </a:r>
              </a:p>
            </p:txBody>
          </p:sp>
        </mc:Choice>
        <mc:Fallback xmlns="">
          <p:sp>
            <p:nvSpPr>
              <p:cNvPr id="5" name="TextBox 4"/>
              <p:cNvSpPr txBox="1">
                <a:spLocks noRot="1" noChangeAspect="1" noMove="1" noResize="1" noEditPoints="1" noAdjustHandles="1" noChangeArrowheads="1" noChangeShapeType="1" noTextEdit="1"/>
              </p:cNvSpPr>
              <p:nvPr/>
            </p:nvSpPr>
            <p:spPr>
              <a:xfrm>
                <a:off x="5761832" y="1332122"/>
                <a:ext cx="3382168" cy="3693319"/>
              </a:xfrm>
              <a:prstGeom prst="rect">
                <a:avLst/>
              </a:prstGeom>
              <a:blipFill rotWithShape="0">
                <a:blip r:embed="rId4"/>
                <a:stretch>
                  <a:fillRect l="-1441" t="-992" r="-1622" b="-1818"/>
                </a:stretch>
              </a:blipFill>
            </p:spPr>
            <p:txBody>
              <a:bodyPr/>
              <a:lstStyle/>
              <a:p>
                <a:r>
                  <a:rPr lang="en-US">
                    <a:noFill/>
                  </a:rPr>
                  <a:t> </a:t>
                </a:r>
              </a:p>
            </p:txBody>
          </p:sp>
        </mc:Fallback>
      </mc:AlternateContent>
      <p:sp>
        <p:nvSpPr>
          <p:cNvPr id="6" name="TextBox 5"/>
          <p:cNvSpPr txBox="1"/>
          <p:nvPr/>
        </p:nvSpPr>
        <p:spPr>
          <a:xfrm>
            <a:off x="1167891" y="5634872"/>
            <a:ext cx="4064509" cy="923330"/>
          </a:xfrm>
          <a:prstGeom prst="rect">
            <a:avLst/>
          </a:prstGeom>
          <a:noFill/>
        </p:spPr>
        <p:txBody>
          <a:bodyPr wrap="square" rtlCol="0">
            <a:spAutoFit/>
          </a:bodyPr>
          <a:lstStyle/>
          <a:p>
            <a:pPr marL="342900" indent="-342900">
              <a:buAutoNum type="arabicPeriod"/>
            </a:pPr>
            <a:r>
              <a:rPr lang="en-GB" dirty="0"/>
              <a:t>PROPOSE</a:t>
            </a:r>
          </a:p>
          <a:p>
            <a:pPr marL="342900" indent="-342900">
              <a:buAutoNum type="arabicPeriod"/>
            </a:pPr>
            <a:r>
              <a:rPr lang="en-GB" dirty="0"/>
              <a:t>MOVE OR STAY (“acceptance”)</a:t>
            </a:r>
          </a:p>
          <a:p>
            <a:pPr marL="342900" indent="-342900">
              <a:buAutoNum type="arabicPeriod"/>
            </a:pPr>
            <a:r>
              <a:rPr lang="en-GB" dirty="0"/>
              <a:t>SAVE LOCATION</a:t>
            </a:r>
          </a:p>
        </p:txBody>
      </p:sp>
      <p:sp>
        <p:nvSpPr>
          <p:cNvPr id="7" name="Oval 6"/>
          <p:cNvSpPr/>
          <p:nvPr/>
        </p:nvSpPr>
        <p:spPr>
          <a:xfrm>
            <a:off x="2992727" y="3249181"/>
            <a:ext cx="144000" cy="1440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Isosceles Triangle 8"/>
          <p:cNvSpPr/>
          <p:nvPr/>
        </p:nvSpPr>
        <p:spPr>
          <a:xfrm rot="10800000">
            <a:off x="3208660" y="2658534"/>
            <a:ext cx="249801" cy="220133"/>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Isosceles Triangle 9"/>
          <p:cNvSpPr/>
          <p:nvPr/>
        </p:nvSpPr>
        <p:spPr>
          <a:xfrm rot="10800000">
            <a:off x="2730054" y="3173048"/>
            <a:ext cx="249801" cy="220133"/>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Rectangle 10"/>
          <p:cNvSpPr/>
          <p:nvPr/>
        </p:nvSpPr>
        <p:spPr>
          <a:xfrm>
            <a:off x="3348390" y="4902200"/>
            <a:ext cx="97539" cy="931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Rectangle 11"/>
          <p:cNvSpPr/>
          <p:nvPr/>
        </p:nvSpPr>
        <p:spPr>
          <a:xfrm>
            <a:off x="3348384" y="4758255"/>
            <a:ext cx="97539" cy="931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3" name="Content Placeholder 2"/>
              <p:cNvSpPr txBox="1">
                <a:spLocks/>
              </p:cNvSpPr>
              <p:nvPr/>
            </p:nvSpPr>
            <p:spPr>
              <a:xfrm>
                <a:off x="3064727" y="5366835"/>
                <a:ext cx="325120" cy="411982"/>
              </a:xfrm>
              <a:prstGeom prst="rect">
                <a:avLst/>
              </a:prstGeom>
              <a:solidFill>
                <a:schemeClr val="bg1"/>
              </a:solidFill>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
                    </m:oMathParaPr>
                    <m:oMath xmlns:m="http://schemas.openxmlformats.org/officeDocument/2006/math">
                      <m:r>
                        <a:rPr lang="en-US" sz="2400" i="1" smtClean="0">
                          <a:latin typeface="Cambria Math" charset="0"/>
                          <a:ea typeface="Cambria Math" charset="0"/>
                          <a:cs typeface="Cambria Math" charset="0"/>
                        </a:rPr>
                        <m:t>𝜃</m:t>
                      </m:r>
                    </m:oMath>
                  </m:oMathPara>
                </a14:m>
                <a:endParaRPr lang="en-US" sz="2400" dirty="0"/>
              </a:p>
            </p:txBody>
          </p:sp>
        </mc:Choice>
        <mc:Fallback xmlns="">
          <p:sp>
            <p:nvSpPr>
              <p:cNvPr id="13" name="Content Placeholder 2"/>
              <p:cNvSpPr txBox="1">
                <a:spLocks noRot="1" noChangeAspect="1" noMove="1" noResize="1" noEditPoints="1" noAdjustHandles="1" noChangeArrowheads="1" noChangeShapeType="1" noTextEdit="1"/>
              </p:cNvSpPr>
              <p:nvPr/>
            </p:nvSpPr>
            <p:spPr>
              <a:xfrm>
                <a:off x="3064727" y="5366835"/>
                <a:ext cx="325120" cy="411982"/>
              </a:xfrm>
              <a:prstGeom prst="rect">
                <a:avLst/>
              </a:prstGeom>
              <a:blipFill rotWithShape="0">
                <a:blip r:embed="rId5"/>
                <a:stretch>
                  <a:fillRect l="-13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p:cNvSpPr txBox="1">
                <a:spLocks/>
              </p:cNvSpPr>
              <p:nvPr/>
            </p:nvSpPr>
            <p:spPr>
              <a:xfrm rot="16200000">
                <a:off x="-192205" y="3114911"/>
                <a:ext cx="738889" cy="336406"/>
              </a:xfrm>
              <a:prstGeom prst="rect">
                <a:avLst/>
              </a:prstGeom>
              <a:solidFill>
                <a:schemeClr val="bg1"/>
              </a:solidFill>
            </p:spPr>
            <p:txBody>
              <a:bodyPr vert="horz" lIns="91440" tIns="45720" rIns="91440" bIns="45720" rtlCol="0">
                <a:normAutofit fontScale="7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Group"/>
                    </m:oMathParaPr>
                    <m:oMath xmlns:m="http://schemas.openxmlformats.org/officeDocument/2006/math">
                      <m:r>
                        <a:rPr lang="en-US" sz="2000" b="0" i="1" smtClean="0">
                          <a:latin typeface="Cambria Math" charset="0"/>
                          <a:ea typeface="Cambria Math" charset="0"/>
                          <a:cs typeface="Cambria Math" charset="0"/>
                        </a:rPr>
                        <m:t>𝑓</m:t>
                      </m:r>
                      <m:d>
                        <m:dPr>
                          <m:ctrlPr>
                            <a:rPr lang="en-US" sz="2000" b="0" i="1" smtClean="0">
                              <a:latin typeface="Cambria Math" panose="02040503050406030204" pitchFamily="18" charset="0"/>
                              <a:ea typeface="Cambria Math" charset="0"/>
                              <a:cs typeface="Cambria Math" charset="0"/>
                            </a:rPr>
                          </m:ctrlPr>
                        </m:dPr>
                        <m:e>
                          <m:r>
                            <a:rPr lang="en-US" sz="2000" b="0" i="1" smtClean="0">
                              <a:latin typeface="Cambria Math" charset="0"/>
                              <a:ea typeface="Cambria Math" charset="0"/>
                              <a:cs typeface="Cambria Math" charset="0"/>
                            </a:rPr>
                            <m:t>𝜃</m:t>
                          </m:r>
                        </m:e>
                      </m:d>
                    </m:oMath>
                  </m:oMathPara>
                </a14:m>
                <a:endParaRPr lang="en-US" sz="2000" b="0" dirty="0">
                  <a:ea typeface="Cambria Math" charset="0"/>
                  <a:cs typeface="Cambria Math" charset="0"/>
                </a:endParaRPr>
              </a:p>
              <a:p>
                <a:pPr marL="0" indent="0" algn="ctr" defTabSz="914400">
                  <a:spcBef>
                    <a:spcPts val="0"/>
                  </a:spcBef>
                  <a:buFontTx/>
                  <a:buNone/>
                </a:pPr>
                <a:endParaRPr lang="en-US" sz="2400" dirty="0"/>
              </a:p>
            </p:txBody>
          </p:sp>
        </mc:Choice>
        <mc:Fallback xmlns="">
          <p:sp>
            <p:nvSpPr>
              <p:cNvPr id="14" name="Content Placeholder 2"/>
              <p:cNvSpPr txBox="1">
                <a:spLocks noRot="1" noChangeAspect="1" noMove="1" noResize="1" noEditPoints="1" noAdjustHandles="1" noChangeArrowheads="1" noChangeShapeType="1" noTextEdit="1"/>
              </p:cNvSpPr>
              <p:nvPr/>
            </p:nvSpPr>
            <p:spPr>
              <a:xfrm rot="16200000">
                <a:off x="-192205" y="3114911"/>
                <a:ext cx="738889" cy="336406"/>
              </a:xfrm>
              <a:prstGeom prst="rect">
                <a:avLst/>
              </a:prstGeom>
              <a:blipFill rotWithShape="0">
                <a:blip r:embed="rId6"/>
                <a:stretch>
                  <a:fillRect r="-10714"/>
                </a:stretch>
              </a:blipFill>
            </p:spPr>
            <p:txBody>
              <a:bodyPr/>
              <a:lstStyle/>
              <a:p>
                <a:r>
                  <a:rPr lang="en-US">
                    <a:noFill/>
                  </a:rPr>
                  <a:t> </a:t>
                </a:r>
              </a:p>
            </p:txBody>
          </p:sp>
        </mc:Fallback>
      </mc:AlternateContent>
    </p:spTree>
    <p:extLst>
      <p:ext uri="{BB962C8B-B14F-4D97-AF65-F5344CB8AC3E}">
        <p14:creationId xmlns:p14="http://schemas.microsoft.com/office/powerpoint/2010/main" val="1531320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1" nodeType="clickEffect">
                                  <p:stCondLst>
                                    <p:cond delay="0"/>
                                  </p:stCondLst>
                                  <p:childTnLst>
                                    <p:animMotion origin="layout" path="M 0 0 L 0.02969 -0.08264 " pathEditMode="relative" ptsTypes="AA">
                                      <p:cBhvr>
                                        <p:cTn id="38" dur="2000" fill="hold"/>
                                        <p:tgtEl>
                                          <p:spTgt spid="7"/>
                                        </p:tgtEl>
                                        <p:attrNameLst>
                                          <p:attrName>ppt_x</p:attrName>
                                          <p:attrName>ppt_y</p:attrName>
                                        </p:attrNameLst>
                                      </p:cBhvr>
                                    </p:animMotion>
                                  </p:childTnLst>
                                </p:cTn>
                              </p:par>
                              <p:par>
                                <p:cTn id="39" presetID="10" presetClass="exit" presetSubtype="0" fill="hold" grpId="0" nodeType="withEffect">
                                  <p:stCondLst>
                                    <p:cond delay="0"/>
                                  </p:stCondLst>
                                  <p:childTnLst>
                                    <p:animEffect transition="out" filter="fade">
                                      <p:cBhvr>
                                        <p:cTn id="40" dur="500"/>
                                        <p:tgtEl>
                                          <p:spTgt spid="9"/>
                                        </p:tgtEl>
                                      </p:cBhvr>
                                    </p:animEffect>
                                    <p:set>
                                      <p:cBhvr>
                                        <p:cTn id="41" dur="1" fill="hold">
                                          <p:stCondLst>
                                            <p:cond delay="499"/>
                                          </p:stCondLst>
                                        </p:cTn>
                                        <p:tgtEl>
                                          <p:spTgt spid="9"/>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1"/>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0" presetClass="path" presetSubtype="0" accel="50000" decel="50000" fill="hold" grpId="2" nodeType="clickEffect">
                                  <p:stCondLst>
                                    <p:cond delay="0"/>
                                  </p:stCondLst>
                                  <p:childTnLst>
                                    <p:animMotion origin="layout" path="M 0.02968 -0.08264 C 0.02968 -0.08241 0.02795 -0.12384 0.02777 -0.12338 C 0.0276 -0.12292 0.02968 -0.08264 0.02968 -0.08241 Z " pathEditMode="relative" rAng="0" ptsTypes="aaa">
                                      <p:cBhvr>
                                        <p:cTn id="53" dur="2000" fill="hold"/>
                                        <p:tgtEl>
                                          <p:spTgt spid="7"/>
                                        </p:tgtEl>
                                        <p:attrNameLst>
                                          <p:attrName>ppt_x</p:attrName>
                                          <p:attrName>ppt_y</p:attrName>
                                        </p:attrNameLst>
                                      </p:cBhvr>
                                      <p:rCtr x="-104" y="-2060"/>
                                    </p:animMotion>
                                  </p:childTnLst>
                                </p:cTn>
                              </p:par>
                            </p:childTnLst>
                          </p:cTn>
                        </p:par>
                        <p:par>
                          <p:cTn id="54" fill="hold">
                            <p:stCondLst>
                              <p:cond delay="2000"/>
                            </p:stCondLst>
                            <p:childTnLst>
                              <p:par>
                                <p:cTn id="55" presetID="10" presetClass="exit" presetSubtype="0" fill="hold" grpId="1" nodeType="afterEffect">
                                  <p:stCondLst>
                                    <p:cond delay="0"/>
                                  </p:stCondLst>
                                  <p:childTnLst>
                                    <p:animEffect transition="out" filter="fade">
                                      <p:cBhvr>
                                        <p:cTn id="56" dur="500"/>
                                        <p:tgtEl>
                                          <p:spTgt spid="10"/>
                                        </p:tgtEl>
                                      </p:cBhvr>
                                    </p:animEffect>
                                    <p:set>
                                      <p:cBhvr>
                                        <p:cTn id="57" dur="1" fill="hold">
                                          <p:stCondLst>
                                            <p:cond delay="499"/>
                                          </p:stCondLst>
                                        </p:cTn>
                                        <p:tgtEl>
                                          <p:spTgt spid="10"/>
                                        </p:tgtEl>
                                        <p:attrNameLst>
                                          <p:attrName>style.visibility</p:attrName>
                                        </p:attrNameLst>
                                      </p:cBhvr>
                                      <p:to>
                                        <p:strVal val="hidden"/>
                                      </p:to>
                                    </p:set>
                                  </p:childTnLst>
                                </p:cTn>
                              </p:par>
                              <p:par>
                                <p:cTn id="58" presetID="1" presetClass="entr" presetSubtype="0" fill="hold" grpId="0" nodeType="withEffect">
                                  <p:stCondLst>
                                    <p:cond delay="0"/>
                                  </p:stCondLst>
                                  <p:childTnLst>
                                    <p:set>
                                      <p:cBhvr>
                                        <p:cTn id="5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9" grpId="0" animBg="1"/>
      <p:bldP spid="9" grpId="1" animBg="1"/>
      <p:bldP spid="10" grpId="0" animBg="1"/>
      <p:bldP spid="10" grpId="1" animBg="1"/>
      <p:bldP spid="11"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544"/>
            <a:ext cx="8229600" cy="1143000"/>
          </a:xfrm>
        </p:spPr>
        <p:txBody>
          <a:bodyPr/>
          <a:lstStyle/>
          <a:p>
            <a:r>
              <a:rPr lang="en-US" dirty="0"/>
              <a:t>Recap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0306" y="1018030"/>
                <a:ext cx="4436772" cy="1387698"/>
              </a:xfrm>
            </p:spPr>
            <p:txBody>
              <a:bodyPr>
                <a:normAutofit/>
              </a:bodyPr>
              <a:lstStyle/>
              <a:p>
                <a:pPr marL="0" lvl="0" indent="0" defTabSz="914400">
                  <a:spcBef>
                    <a:spcPts val="0"/>
                  </a:spcBef>
                  <a:buNone/>
                  <a:defRPr/>
                </a:pPr>
                <a14:m>
                  <m:oMathPara xmlns:m="http://schemas.openxmlformats.org/officeDocument/2006/math">
                    <m:oMathParaPr>
                      <m:jc m:val="centerGroup"/>
                    </m:oMathParaPr>
                    <m:oMath xmlns:m="http://schemas.openxmlformats.org/officeDocument/2006/math">
                      <m:r>
                        <a:rPr lang="en-US" sz="2800" b="0" i="1" smtClean="0">
                          <a:solidFill>
                            <a:schemeClr val="accent2"/>
                          </a:solidFill>
                          <a:latin typeface="Cambria Math" charset="0"/>
                        </a:rPr>
                        <m:t>𝑝</m:t>
                      </m:r>
                      <m:d>
                        <m:dPr>
                          <m:ctrlPr>
                            <a:rPr lang="en-US" sz="2800" b="0" i="1" smtClean="0">
                              <a:solidFill>
                                <a:schemeClr val="accent2"/>
                              </a:solidFill>
                              <a:latin typeface="Cambria Math" panose="02040503050406030204" pitchFamily="18" charset="0"/>
                            </a:rPr>
                          </m:ctrlPr>
                        </m:dPr>
                        <m:e>
                          <m:r>
                            <a:rPr lang="en-US" sz="2800" b="0" i="1" smtClean="0">
                              <a:solidFill>
                                <a:schemeClr val="accent2"/>
                              </a:solidFill>
                              <a:latin typeface="Cambria Math" charset="0"/>
                              <a:ea typeface="Cambria Math" charset="0"/>
                              <a:cs typeface="Cambria Math" charset="0"/>
                            </a:rPr>
                            <m:t>𝜃</m:t>
                          </m:r>
                        </m:e>
                        <m:e>
                          <m:r>
                            <a:rPr lang="en-US" sz="2800" b="0" i="1" smtClean="0">
                              <a:solidFill>
                                <a:schemeClr val="accent2"/>
                              </a:solidFill>
                              <a:latin typeface="Cambria Math" panose="02040503050406030204" pitchFamily="18" charset="0"/>
                              <a:ea typeface="Cambria Math" charset="0"/>
                              <a:cs typeface="Cambria Math" charset="0"/>
                            </a:rPr>
                            <m:t>𝐷</m:t>
                          </m:r>
                        </m:e>
                      </m:d>
                      <m:r>
                        <a:rPr lang="en-US" sz="2800" i="1">
                          <a:latin typeface="Cambria Math" panose="02040503050406030204" pitchFamily="18" charset="0"/>
                          <a:ea typeface="Cambria Math" panose="02040503050406030204" pitchFamily="18" charset="0"/>
                          <a:cs typeface="Cambria Math" charset="0"/>
                        </a:rPr>
                        <m:t>∝</m:t>
                      </m:r>
                      <m:r>
                        <a:rPr lang="en-US" sz="2800" i="1">
                          <a:solidFill>
                            <a:schemeClr val="accent1"/>
                          </a:solidFill>
                          <a:latin typeface="Cambria Math" charset="0"/>
                          <a:ea typeface="Cambria Math" charset="0"/>
                          <a:cs typeface="Cambria Math" charset="0"/>
                        </a:rPr>
                        <m:t>𝑝</m:t>
                      </m:r>
                      <m:d>
                        <m:dPr>
                          <m:ctrlPr>
                            <a:rPr lang="en-US" sz="2800" i="1">
                              <a:solidFill>
                                <a:schemeClr val="accent1"/>
                              </a:solidFill>
                              <a:latin typeface="Cambria Math" panose="02040503050406030204" pitchFamily="18" charset="0"/>
                              <a:ea typeface="Cambria Math" charset="0"/>
                              <a:cs typeface="Cambria Math" charset="0"/>
                            </a:rPr>
                          </m:ctrlPr>
                        </m:dPr>
                        <m:e>
                          <m:r>
                            <a:rPr lang="en-US" sz="2800" i="1">
                              <a:solidFill>
                                <a:schemeClr val="accent1"/>
                              </a:solidFill>
                              <a:latin typeface="Cambria Math" panose="02040503050406030204" pitchFamily="18" charset="0"/>
                              <a:ea typeface="Cambria Math" charset="0"/>
                              <a:cs typeface="Cambria Math" charset="0"/>
                            </a:rPr>
                            <m:t>𝐷</m:t>
                          </m:r>
                        </m:e>
                        <m:e>
                          <m:r>
                            <a:rPr lang="en-US" sz="2800" i="1">
                              <a:solidFill>
                                <a:schemeClr val="accent1"/>
                              </a:solidFill>
                              <a:latin typeface="Cambria Math" charset="0"/>
                              <a:ea typeface="Cambria Math" charset="0"/>
                              <a:cs typeface="Cambria Math" charset="0"/>
                            </a:rPr>
                            <m:t>𝜃</m:t>
                          </m:r>
                        </m:e>
                      </m:d>
                      <m:r>
                        <a:rPr lang="en-US" sz="2800" i="1">
                          <a:solidFill>
                            <a:schemeClr val="accent6"/>
                          </a:solidFill>
                          <a:latin typeface="Cambria Math" charset="0"/>
                          <a:ea typeface="Cambria Math" charset="0"/>
                          <a:cs typeface="Cambria Math" charset="0"/>
                        </a:rPr>
                        <m:t>𝑝</m:t>
                      </m:r>
                      <m:d>
                        <m:dPr>
                          <m:ctrlPr>
                            <a:rPr lang="en-US" sz="2800" i="1">
                              <a:solidFill>
                                <a:schemeClr val="accent6"/>
                              </a:solidFill>
                              <a:latin typeface="Cambria Math" panose="02040503050406030204" pitchFamily="18" charset="0"/>
                              <a:ea typeface="Cambria Math" charset="0"/>
                              <a:cs typeface="Cambria Math" charset="0"/>
                            </a:rPr>
                          </m:ctrlPr>
                        </m:dPr>
                        <m:e>
                          <m:r>
                            <a:rPr lang="en-US" sz="2800" i="1">
                              <a:solidFill>
                                <a:schemeClr val="accent6"/>
                              </a:solidFill>
                              <a:latin typeface="Cambria Math" charset="0"/>
                              <a:ea typeface="Cambria Math" charset="0"/>
                              <a:cs typeface="Cambria Math" charset="0"/>
                            </a:rPr>
                            <m:t>𝜃</m:t>
                          </m:r>
                        </m:e>
                      </m:d>
                    </m:oMath>
                  </m:oMathPara>
                </a14:m>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0306" y="1018030"/>
                <a:ext cx="4436772" cy="138769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FCB00EE0-7043-1546-AD7A-A13F7DAA609A}"/>
                  </a:ext>
                </a:extLst>
              </p:cNvPr>
              <p:cNvSpPr txBox="1">
                <a:spLocks/>
              </p:cNvSpPr>
              <p:nvPr/>
            </p:nvSpPr>
            <p:spPr>
              <a:xfrm>
                <a:off x="3606087" y="1021646"/>
                <a:ext cx="5557234" cy="96913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a:spcBef>
                    <a:spcPts val="0"/>
                  </a:spcBef>
                  <a:buNone/>
                  <a:defRPr/>
                </a:pPr>
                <a14:m>
                  <m:oMathPara xmlns:m="http://schemas.openxmlformats.org/officeDocument/2006/math">
                    <m:oMathParaPr>
                      <m:jc m:val="centerGroup"/>
                    </m:oMathParaPr>
                    <m:oMath xmlns:m="http://schemas.openxmlformats.org/officeDocument/2006/math">
                      <m:r>
                        <m:rPr>
                          <m:sty m:val="p"/>
                        </m:rPr>
                        <a:rPr lang="en-US" sz="2800" smtClean="0">
                          <a:solidFill>
                            <a:schemeClr val="accent2"/>
                          </a:solidFill>
                          <a:latin typeface="Cambria Math" panose="02040503050406030204" pitchFamily="18" charset="0"/>
                        </a:rPr>
                        <m:t>Posterior</m:t>
                      </m:r>
                      <m:r>
                        <a:rPr lang="en-US" sz="2800" i="1" smtClean="0">
                          <a:latin typeface="Cambria Math" panose="02040503050406030204" pitchFamily="18" charset="0"/>
                          <a:ea typeface="Cambria Math" panose="02040503050406030204" pitchFamily="18" charset="0"/>
                          <a:cs typeface="Cambria Math" charset="0"/>
                        </a:rPr>
                        <m:t>∝</m:t>
                      </m:r>
                      <m:r>
                        <m:rPr>
                          <m:sty m:val="p"/>
                        </m:rPr>
                        <a:rPr lang="en-US" sz="2800">
                          <a:solidFill>
                            <a:schemeClr val="accent1"/>
                          </a:solidFill>
                          <a:latin typeface="Cambria Math" panose="02040503050406030204" pitchFamily="18" charset="0"/>
                          <a:ea typeface="Cambria Math" charset="0"/>
                          <a:cs typeface="Cambria Math" charset="0"/>
                        </a:rPr>
                        <m:t>Likelihood</m:t>
                      </m:r>
                      <m:r>
                        <a:rPr lang="en-US" sz="2800" i="1">
                          <a:latin typeface="Cambria Math" panose="02040503050406030204" pitchFamily="18" charset="0"/>
                          <a:ea typeface="Cambria Math" panose="02040503050406030204" pitchFamily="18" charset="0"/>
                          <a:cs typeface="Cambria Math" charset="0"/>
                        </a:rPr>
                        <m:t>×</m:t>
                      </m:r>
                      <m:r>
                        <m:rPr>
                          <m:sty m:val="p"/>
                        </m:rPr>
                        <a:rPr lang="en-US" sz="2800">
                          <a:solidFill>
                            <a:schemeClr val="accent6"/>
                          </a:solidFill>
                          <a:latin typeface="Cambria Math" panose="02040503050406030204" pitchFamily="18" charset="0"/>
                          <a:ea typeface="Cambria Math" charset="0"/>
                          <a:cs typeface="Cambria Math" charset="0"/>
                        </a:rPr>
                        <m:t>Prior</m:t>
                      </m:r>
                    </m:oMath>
                  </m:oMathPara>
                </a14:m>
                <a:endParaRPr lang="en-US" sz="2800" dirty="0"/>
              </a:p>
            </p:txBody>
          </p:sp>
        </mc:Choice>
        <mc:Fallback xmlns="">
          <p:sp>
            <p:nvSpPr>
              <p:cNvPr id="4" name="Content Placeholder 2">
                <a:extLst>
                  <a:ext uri="{FF2B5EF4-FFF2-40B4-BE49-F238E27FC236}">
                    <a16:creationId xmlns:a16="http://schemas.microsoft.com/office/drawing/2014/main" id="{FCB00EE0-7043-1546-AD7A-A13F7DAA609A}"/>
                  </a:ext>
                </a:extLst>
              </p:cNvPr>
              <p:cNvSpPr txBox="1">
                <a:spLocks noRot="1" noChangeAspect="1" noMove="1" noResize="1" noEditPoints="1" noAdjustHandles="1" noChangeArrowheads="1" noChangeShapeType="1" noTextEdit="1"/>
              </p:cNvSpPr>
              <p:nvPr/>
            </p:nvSpPr>
            <p:spPr>
              <a:xfrm>
                <a:off x="3606087" y="1021646"/>
                <a:ext cx="5557234" cy="96913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9EEFADDF-1972-914C-86A4-18FE9D794D32}"/>
                  </a:ext>
                </a:extLst>
              </p:cNvPr>
              <p:cNvSpPr txBox="1">
                <a:spLocks/>
              </p:cNvSpPr>
              <p:nvPr/>
            </p:nvSpPr>
            <p:spPr>
              <a:xfrm>
                <a:off x="457200" y="1544858"/>
                <a:ext cx="8229600" cy="413637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a:spcBef>
                    <a:spcPts val="0"/>
                  </a:spcBef>
                  <a:buFontTx/>
                  <a:buNone/>
                  <a:defRPr/>
                </a:pPr>
                <a:r>
                  <a:rPr lang="en-US" sz="2200" dirty="0"/>
                  <a:t>The </a:t>
                </a:r>
                <a:r>
                  <a:rPr lang="en-US" sz="2200" dirty="0">
                    <a:solidFill>
                      <a:schemeClr val="accent2"/>
                    </a:solidFill>
                  </a:rPr>
                  <a:t>posterior</a:t>
                </a:r>
                <a:r>
                  <a:rPr lang="en-US" sz="2200" dirty="0"/>
                  <a:t> is a probability distribution that tells us what parameter values are credible given the data we have observed and our pre-existing (prior) beliefs about the parameters.</a:t>
                </a:r>
              </a:p>
              <a:p>
                <a:pPr marL="0" indent="0" defTabSz="914400">
                  <a:spcBef>
                    <a:spcPts val="0"/>
                  </a:spcBef>
                  <a:buFontTx/>
                  <a:buNone/>
                  <a:defRPr/>
                </a:pPr>
                <a:endParaRPr lang="en-US" sz="1200" dirty="0"/>
              </a:p>
              <a:p>
                <a:pPr marL="0" indent="0" defTabSz="914400">
                  <a:spcBef>
                    <a:spcPts val="0"/>
                  </a:spcBef>
                  <a:buFontTx/>
                  <a:buNone/>
                  <a:defRPr/>
                </a:pPr>
                <a:r>
                  <a:rPr lang="en-US" sz="2200" dirty="0"/>
                  <a:t>This allows us to answer questions like: given some case data and a model, plus some (potentially vague) prior beliefs</a:t>
                </a:r>
                <a14:m>
                  <m:oMath xmlns:m="http://schemas.openxmlformats.org/officeDocument/2006/math">
                    <m:r>
                      <a:rPr lang="en-US" sz="2200" b="0" i="1" smtClean="0">
                        <a:latin typeface="Cambria Math" panose="02040503050406030204" pitchFamily="18" charset="0"/>
                        <a:ea typeface="Cambria Math" charset="0"/>
                        <a:cs typeface="Cambria Math" charset="0"/>
                      </a:rPr>
                      <m:t>, </m:t>
                    </m:r>
                  </m:oMath>
                </a14:m>
                <a:r>
                  <a:rPr lang="en-US" sz="2200" dirty="0"/>
                  <a:t>which values of </a:t>
                </a:r>
                <a14:m>
                  <m:oMath xmlns:m="http://schemas.openxmlformats.org/officeDocument/2006/math">
                    <m:sSub>
                      <m:sSubPr>
                        <m:ctrlPr>
                          <a:rPr lang="en-US" sz="2200" b="0" i="1" smtClean="0">
                            <a:latin typeface="Cambria Math" panose="02040503050406030204" pitchFamily="18" charset="0"/>
                            <a:ea typeface="Cambria Math" charset="0"/>
                            <a:cs typeface="Cambria Math" charset="0"/>
                          </a:rPr>
                        </m:ctrlPr>
                      </m:sSubPr>
                      <m:e>
                        <m:r>
                          <a:rPr lang="en-US" sz="2200" b="0" i="1" smtClean="0">
                            <a:latin typeface="Cambria Math" panose="02040503050406030204" pitchFamily="18" charset="0"/>
                            <a:ea typeface="Cambria Math" charset="0"/>
                            <a:cs typeface="Cambria Math" charset="0"/>
                          </a:rPr>
                          <m:t>𝑅</m:t>
                        </m:r>
                      </m:e>
                      <m:sub>
                        <m:r>
                          <a:rPr lang="en-US" sz="2200" b="0" i="1" smtClean="0">
                            <a:latin typeface="Cambria Math" panose="02040503050406030204" pitchFamily="18" charset="0"/>
                            <a:ea typeface="Cambria Math" charset="0"/>
                            <a:cs typeface="Cambria Math" charset="0"/>
                          </a:rPr>
                          <m:t>0</m:t>
                        </m:r>
                      </m:sub>
                    </m:sSub>
                  </m:oMath>
                </a14:m>
                <a:r>
                  <a:rPr lang="en-US" sz="2200" dirty="0"/>
                  <a:t> are plausible?</a:t>
                </a:r>
              </a:p>
            </p:txBody>
          </p:sp>
        </mc:Choice>
        <mc:Fallback>
          <p:sp>
            <p:nvSpPr>
              <p:cNvPr id="5" name="Content Placeholder 2">
                <a:extLst>
                  <a:ext uri="{FF2B5EF4-FFF2-40B4-BE49-F238E27FC236}">
                    <a16:creationId xmlns:a16="http://schemas.microsoft.com/office/drawing/2014/main" id="{9EEFADDF-1972-914C-86A4-18FE9D794D32}"/>
                  </a:ext>
                </a:extLst>
              </p:cNvPr>
              <p:cNvSpPr txBox="1">
                <a:spLocks noRot="1" noChangeAspect="1" noMove="1" noResize="1" noEditPoints="1" noAdjustHandles="1" noChangeArrowheads="1" noChangeShapeType="1" noTextEdit="1"/>
              </p:cNvSpPr>
              <p:nvPr/>
            </p:nvSpPr>
            <p:spPr>
              <a:xfrm>
                <a:off x="457200" y="1544858"/>
                <a:ext cx="8229600" cy="4136374"/>
              </a:xfrm>
              <a:prstGeom prst="rect">
                <a:avLst/>
              </a:prstGeom>
              <a:blipFill>
                <a:blip r:embed="rId4"/>
                <a:stretch>
                  <a:fillRect l="-1080" t="-917"/>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33D328A4-49D8-AA48-B4FB-70B73A8AFCCC}"/>
              </a:ext>
            </a:extLst>
          </p:cNvPr>
          <p:cNvPicPr>
            <a:picLocks noChangeAspect="1"/>
          </p:cNvPicPr>
          <p:nvPr/>
        </p:nvPicPr>
        <p:blipFill>
          <a:blip r:embed="rId5"/>
          <a:stretch>
            <a:fillRect/>
          </a:stretch>
        </p:blipFill>
        <p:spPr>
          <a:xfrm>
            <a:off x="2968579" y="4269149"/>
            <a:ext cx="2332193" cy="1984105"/>
          </a:xfrm>
          <a:prstGeom prst="rect">
            <a:avLst/>
          </a:prstGeom>
        </p:spPr>
      </p:pic>
      <p:pic>
        <p:nvPicPr>
          <p:cNvPr id="9" name="Picture 8">
            <a:extLst>
              <a:ext uri="{FF2B5EF4-FFF2-40B4-BE49-F238E27FC236}">
                <a16:creationId xmlns:a16="http://schemas.microsoft.com/office/drawing/2014/main" id="{98458132-B35A-BC4A-BAE8-222AF7EF58C6}"/>
              </a:ext>
            </a:extLst>
          </p:cNvPr>
          <p:cNvPicPr>
            <a:picLocks noChangeAspect="1"/>
          </p:cNvPicPr>
          <p:nvPr/>
        </p:nvPicPr>
        <p:blipFill>
          <a:blip r:embed="rId6"/>
          <a:stretch>
            <a:fillRect/>
          </a:stretch>
        </p:blipFill>
        <p:spPr>
          <a:xfrm>
            <a:off x="16630" y="4144064"/>
            <a:ext cx="3058939" cy="2542132"/>
          </a:xfrm>
          <a:prstGeom prst="rect">
            <a:avLst/>
          </a:prstGeom>
        </p:spPr>
      </p:pic>
      <p:pic>
        <p:nvPicPr>
          <p:cNvPr id="10" name="Picture 9">
            <a:extLst>
              <a:ext uri="{FF2B5EF4-FFF2-40B4-BE49-F238E27FC236}">
                <a16:creationId xmlns:a16="http://schemas.microsoft.com/office/drawing/2014/main" id="{1DDFBD02-F193-0E4D-BAE7-4D2EDE53EF47}"/>
              </a:ext>
            </a:extLst>
          </p:cNvPr>
          <p:cNvPicPr>
            <a:picLocks noChangeAspect="1"/>
          </p:cNvPicPr>
          <p:nvPr/>
        </p:nvPicPr>
        <p:blipFill rotWithShape="1">
          <a:blip r:embed="rId7"/>
          <a:srcRect t="17011" b="3338"/>
          <a:stretch/>
        </p:blipFill>
        <p:spPr>
          <a:xfrm>
            <a:off x="6304004" y="4298612"/>
            <a:ext cx="3058939" cy="2558854"/>
          </a:xfrm>
          <a:prstGeom prst="rect">
            <a:avLst/>
          </a:prstGeom>
        </p:spPr>
      </p:pic>
      <p:sp>
        <p:nvSpPr>
          <p:cNvPr id="11" name="TextBox 10">
            <a:extLst>
              <a:ext uri="{FF2B5EF4-FFF2-40B4-BE49-F238E27FC236}">
                <a16:creationId xmlns:a16="http://schemas.microsoft.com/office/drawing/2014/main" id="{A85DD55A-F8B0-9E4F-8B7F-AB430F9BF543}"/>
              </a:ext>
            </a:extLst>
          </p:cNvPr>
          <p:cNvSpPr txBox="1"/>
          <p:nvPr/>
        </p:nvSpPr>
        <p:spPr>
          <a:xfrm>
            <a:off x="1980149" y="3806862"/>
            <a:ext cx="2195846" cy="400110"/>
          </a:xfrm>
          <a:prstGeom prst="rect">
            <a:avLst/>
          </a:prstGeom>
          <a:noFill/>
        </p:spPr>
        <p:txBody>
          <a:bodyPr wrap="square" rtlCol="0">
            <a:spAutoFit/>
          </a:bodyPr>
          <a:lstStyle/>
          <a:p>
            <a:r>
              <a:rPr lang="en-US" sz="2000" b="1" dirty="0">
                <a:solidFill>
                  <a:schemeClr val="accent1"/>
                </a:solidFill>
              </a:rPr>
              <a:t>Data and model</a:t>
            </a: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E27E6280-71CC-DF42-944D-5CE02CB9BDD4}"/>
                  </a:ext>
                </a:extLst>
              </p:cNvPr>
              <p:cNvSpPr txBox="1"/>
              <p:nvPr/>
            </p:nvSpPr>
            <p:spPr>
              <a:xfrm>
                <a:off x="4253975" y="6047274"/>
                <a:ext cx="2195846" cy="707886"/>
              </a:xfrm>
              <a:prstGeom prst="rect">
                <a:avLst/>
              </a:prstGeom>
              <a:noFill/>
            </p:spPr>
            <p:txBody>
              <a:bodyPr wrap="square" rtlCol="0">
                <a:spAutoFit/>
              </a:bodyPr>
              <a:lstStyle/>
              <a:p>
                <a:r>
                  <a:rPr lang="en-US" sz="2000" b="1" dirty="0"/>
                  <a:t>+</a:t>
                </a:r>
                <a:r>
                  <a:rPr lang="en-US" sz="2000" b="1" dirty="0">
                    <a:solidFill>
                      <a:schemeClr val="accent6"/>
                    </a:solidFill>
                  </a:rPr>
                  <a:t> Prior beliefs</a:t>
                </a:r>
                <a:endParaRPr lang="en-US" sz="2000" b="1" dirty="0"/>
              </a:p>
              <a:p>
                <a:pP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𝑹</m:t>
                          </m:r>
                        </m:e>
                        <m:sub>
                          <m:r>
                            <a:rPr lang="en-US" sz="2000" b="1" i="1" smtClean="0">
                              <a:solidFill>
                                <a:schemeClr val="tx1"/>
                              </a:solidFill>
                              <a:latin typeface="Cambria Math" panose="02040503050406030204" pitchFamily="18" charset="0"/>
                            </a:rPr>
                            <m:t>𝟎</m:t>
                          </m:r>
                        </m:sub>
                      </m:sSub>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𝑼</m:t>
                      </m:r>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𝟏</m:t>
                      </m:r>
                      <m:r>
                        <a:rPr lang="en-US" sz="2000" b="1" i="1" smtClean="0">
                          <a:solidFill>
                            <a:schemeClr val="tx1"/>
                          </a:solidFill>
                          <a:latin typeface="Cambria Math" panose="02040503050406030204" pitchFamily="18" charset="0"/>
                        </a:rPr>
                        <m:t>,</m:t>
                      </m:r>
                      <m:r>
                        <a:rPr lang="en-GB" sz="2000" b="1" i="1" smtClean="0">
                          <a:solidFill>
                            <a:schemeClr val="tx1"/>
                          </a:solidFill>
                          <a:latin typeface="Cambria Math" panose="02040503050406030204" pitchFamily="18" charset="0"/>
                        </a:rPr>
                        <m:t>𝟐</m:t>
                      </m:r>
                      <m:r>
                        <a:rPr lang="en-US" sz="2000" b="1" i="1" smtClean="0">
                          <a:solidFill>
                            <a:schemeClr val="tx1"/>
                          </a:solidFill>
                          <a:latin typeface="Cambria Math" panose="02040503050406030204" pitchFamily="18" charset="0"/>
                        </a:rPr>
                        <m:t>)</m:t>
                      </m:r>
                    </m:oMath>
                  </m:oMathPara>
                </a14:m>
                <a:endParaRPr lang="en-US" sz="2000" b="1" dirty="0">
                  <a:solidFill>
                    <a:schemeClr val="tx1"/>
                  </a:solidFill>
                </a:endParaRPr>
              </a:p>
            </p:txBody>
          </p:sp>
        </mc:Choice>
        <mc:Fallback>
          <p:sp>
            <p:nvSpPr>
              <p:cNvPr id="12" name="TextBox 11">
                <a:extLst>
                  <a:ext uri="{FF2B5EF4-FFF2-40B4-BE49-F238E27FC236}">
                    <a16:creationId xmlns:a16="http://schemas.microsoft.com/office/drawing/2014/main" id="{E27E6280-71CC-DF42-944D-5CE02CB9BDD4}"/>
                  </a:ext>
                </a:extLst>
              </p:cNvPr>
              <p:cNvSpPr txBox="1">
                <a:spLocks noRot="1" noChangeAspect="1" noMove="1" noResize="1" noEditPoints="1" noAdjustHandles="1" noChangeArrowheads="1" noChangeShapeType="1" noTextEdit="1"/>
              </p:cNvSpPr>
              <p:nvPr/>
            </p:nvSpPr>
            <p:spPr>
              <a:xfrm>
                <a:off x="4253975" y="6047274"/>
                <a:ext cx="2195846" cy="707886"/>
              </a:xfrm>
              <a:prstGeom prst="rect">
                <a:avLst/>
              </a:prstGeom>
              <a:blipFill>
                <a:blip r:embed="rId8"/>
                <a:stretch>
                  <a:fillRect l="-3468" t="-5357" b="-892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DE1396-D173-EB4F-88C4-0EE7ED499FE0}"/>
                  </a:ext>
                </a:extLst>
              </p:cNvPr>
              <p:cNvSpPr txBox="1"/>
              <p:nvPr/>
            </p:nvSpPr>
            <p:spPr>
              <a:xfrm>
                <a:off x="6921075" y="6355050"/>
                <a:ext cx="2195846" cy="400110"/>
              </a:xfrm>
              <a:prstGeom prst="rect">
                <a:avLst/>
              </a:prstGeom>
              <a:solidFill>
                <a:schemeClr val="bg1"/>
              </a:solidFill>
              <a:ln>
                <a:noFill/>
              </a:ln>
            </p:spPr>
            <p:txBody>
              <a:bodyPr wrap="square" rtlCol="0">
                <a:spAutoFit/>
              </a:bodyPr>
              <a:lstStyle/>
              <a:p>
                <a:r>
                  <a:rPr lang="en-US" sz="2000" b="1" dirty="0">
                    <a:solidFill>
                      <a:schemeClr val="accent2"/>
                    </a:solidFill>
                  </a:rPr>
                  <a:t>Posterior for </a:t>
                </a:r>
                <a14:m>
                  <m:oMath xmlns:m="http://schemas.openxmlformats.org/officeDocument/2006/math">
                    <m:sSub>
                      <m:sSubPr>
                        <m:ctrlPr>
                          <a:rPr lang="en-US" sz="2000" b="1" i="1" smtClean="0">
                            <a:solidFill>
                              <a:schemeClr val="accent2"/>
                            </a:solidFill>
                            <a:latin typeface="Cambria Math" panose="02040503050406030204" pitchFamily="18" charset="0"/>
                          </a:rPr>
                        </m:ctrlPr>
                      </m:sSubPr>
                      <m:e>
                        <m:r>
                          <a:rPr lang="en-US" sz="2000" b="1" i="1" smtClean="0">
                            <a:solidFill>
                              <a:schemeClr val="accent2"/>
                            </a:solidFill>
                            <a:latin typeface="Cambria Math" panose="02040503050406030204" pitchFamily="18" charset="0"/>
                          </a:rPr>
                          <m:t>𝑹</m:t>
                        </m:r>
                      </m:e>
                      <m:sub>
                        <m:r>
                          <a:rPr lang="en-US" sz="2000" b="1" i="1" smtClean="0">
                            <a:solidFill>
                              <a:schemeClr val="accent2"/>
                            </a:solidFill>
                            <a:latin typeface="Cambria Math" panose="02040503050406030204" pitchFamily="18" charset="0"/>
                          </a:rPr>
                          <m:t>𝟎</m:t>
                        </m:r>
                      </m:sub>
                    </m:sSub>
                  </m:oMath>
                </a14:m>
                <a:endParaRPr lang="en-US" sz="2000" b="1" dirty="0">
                  <a:solidFill>
                    <a:schemeClr val="accent2"/>
                  </a:solidFill>
                </a:endParaRPr>
              </a:p>
            </p:txBody>
          </p:sp>
        </mc:Choice>
        <mc:Fallback xmlns="">
          <p:sp>
            <p:nvSpPr>
              <p:cNvPr id="13" name="TextBox 12">
                <a:extLst>
                  <a:ext uri="{FF2B5EF4-FFF2-40B4-BE49-F238E27FC236}">
                    <a16:creationId xmlns:a16="http://schemas.microsoft.com/office/drawing/2014/main" id="{A5DE1396-D173-EB4F-88C4-0EE7ED499FE0}"/>
                  </a:ext>
                </a:extLst>
              </p:cNvPr>
              <p:cNvSpPr txBox="1">
                <a:spLocks noRot="1" noChangeAspect="1" noMove="1" noResize="1" noEditPoints="1" noAdjustHandles="1" noChangeArrowheads="1" noChangeShapeType="1" noTextEdit="1"/>
              </p:cNvSpPr>
              <p:nvPr/>
            </p:nvSpPr>
            <p:spPr>
              <a:xfrm>
                <a:off x="6921075" y="6355050"/>
                <a:ext cx="2195846" cy="400110"/>
              </a:xfrm>
              <a:prstGeom prst="rect">
                <a:avLst/>
              </a:prstGeom>
              <a:blipFill>
                <a:blip r:embed="rId9"/>
                <a:stretch>
                  <a:fillRect l="-2299" t="-6061" b="-24242"/>
                </a:stretch>
              </a:blipFill>
              <a:ln>
                <a:noFill/>
              </a:ln>
            </p:spPr>
            <p:txBody>
              <a:bodyPr/>
              <a:lstStyle/>
              <a:p>
                <a:r>
                  <a:rPr lang="en-US">
                    <a:noFill/>
                  </a:rPr>
                  <a:t> </a:t>
                </a:r>
              </a:p>
            </p:txBody>
          </p:sp>
        </mc:Fallback>
      </mc:AlternateContent>
      <p:sp>
        <p:nvSpPr>
          <p:cNvPr id="14" name="TextBox 13">
            <a:extLst>
              <a:ext uri="{FF2B5EF4-FFF2-40B4-BE49-F238E27FC236}">
                <a16:creationId xmlns:a16="http://schemas.microsoft.com/office/drawing/2014/main" id="{0EBB9BBE-6D11-4746-A133-D0EBC695DCC2}"/>
              </a:ext>
            </a:extLst>
          </p:cNvPr>
          <p:cNvSpPr txBox="1"/>
          <p:nvPr/>
        </p:nvSpPr>
        <p:spPr>
          <a:xfrm>
            <a:off x="5351898" y="4855872"/>
            <a:ext cx="900980" cy="923330"/>
          </a:xfrm>
          <a:prstGeom prst="rect">
            <a:avLst/>
          </a:prstGeom>
          <a:noFill/>
        </p:spPr>
        <p:txBody>
          <a:bodyPr wrap="square" rtlCol="0">
            <a:spAutoFit/>
          </a:bodyPr>
          <a:lstStyle/>
          <a:p>
            <a:r>
              <a:rPr lang="en-US" sz="5400" b="1" dirty="0">
                <a:sym typeface="Wingdings" pitchFamily="2" charset="2"/>
              </a:rPr>
              <a:t> </a:t>
            </a:r>
            <a:endParaRPr lang="en-US" sz="5400" b="1" dirty="0"/>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8D1FCB4-6E4F-E891-CF79-EEBE23F4BD30}"/>
                  </a:ext>
                </a:extLst>
              </p:cNvPr>
              <p:cNvSpPr txBox="1"/>
              <p:nvPr/>
            </p:nvSpPr>
            <p:spPr>
              <a:xfrm>
                <a:off x="2839997" y="6249964"/>
                <a:ext cx="177624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𝑅</m:t>
                          </m:r>
                        </m:e>
                        <m:sub>
                          <m:r>
                            <a:rPr lang="en-US" sz="1800" b="0" i="1" smtClean="0">
                              <a:solidFill>
                                <a:schemeClr val="tx1"/>
                              </a:solidFill>
                              <a:latin typeface="Cambria Math" panose="02040503050406030204" pitchFamily="18" charset="0"/>
                            </a:rPr>
                            <m:t>0</m:t>
                          </m:r>
                        </m:sub>
                      </m:sSub>
                      <m:r>
                        <a:rPr lang="en-GB" sz="1800" b="0" i="1" smtClean="0">
                          <a:solidFill>
                            <a:schemeClr val="tx1"/>
                          </a:solidFill>
                          <a:latin typeface="Cambria Math" panose="02040503050406030204" pitchFamily="18" charset="0"/>
                        </a:rPr>
                        <m:t>=</m:t>
                      </m:r>
                      <m:r>
                        <a:rPr lang="en-GB" sz="1800" b="0" i="1" smtClean="0">
                          <a:solidFill>
                            <a:schemeClr val="tx1"/>
                          </a:solidFill>
                          <a:latin typeface="Cambria Math" panose="02040503050406030204" pitchFamily="18" charset="0"/>
                        </a:rPr>
                        <m:t>𝛽</m:t>
                      </m:r>
                      <m:r>
                        <a:rPr lang="en-GB" sz="1800" b="0" i="1" smtClean="0">
                          <a:solidFill>
                            <a:schemeClr val="tx1"/>
                          </a:solidFill>
                          <a:latin typeface="Cambria Math" panose="02040503050406030204" pitchFamily="18" charset="0"/>
                        </a:rPr>
                        <m:t>/</m:t>
                      </m:r>
                      <m:r>
                        <a:rPr lang="en-GB" sz="1800" b="0" i="1" smtClean="0">
                          <a:solidFill>
                            <a:schemeClr val="tx1"/>
                          </a:solidFill>
                          <a:latin typeface="Cambria Math" panose="02040503050406030204" pitchFamily="18" charset="0"/>
                        </a:rPr>
                        <m:t>𝜈</m:t>
                      </m:r>
                    </m:oMath>
                  </m:oMathPara>
                </a14:m>
                <a:endParaRPr lang="en-GB" i="1" dirty="0"/>
              </a:p>
            </p:txBody>
          </p:sp>
        </mc:Choice>
        <mc:Fallback>
          <p:sp>
            <p:nvSpPr>
              <p:cNvPr id="7" name="TextBox 6">
                <a:extLst>
                  <a:ext uri="{FF2B5EF4-FFF2-40B4-BE49-F238E27FC236}">
                    <a16:creationId xmlns:a16="http://schemas.microsoft.com/office/drawing/2014/main" id="{A8D1FCB4-6E4F-E891-CF79-EEBE23F4BD30}"/>
                  </a:ext>
                </a:extLst>
              </p:cNvPr>
              <p:cNvSpPr txBox="1">
                <a:spLocks noRot="1" noChangeAspect="1" noMove="1" noResize="1" noEditPoints="1" noAdjustHandles="1" noChangeArrowheads="1" noChangeShapeType="1" noTextEdit="1"/>
              </p:cNvSpPr>
              <p:nvPr/>
            </p:nvSpPr>
            <p:spPr>
              <a:xfrm>
                <a:off x="2839997" y="6249964"/>
                <a:ext cx="1776249" cy="369332"/>
              </a:xfrm>
              <a:prstGeom prst="rect">
                <a:avLst/>
              </a:prstGeom>
              <a:blipFill>
                <a:blip r:embed="rId10"/>
                <a:stretch>
                  <a:fillRect b="-16667"/>
                </a:stretch>
              </a:blipFill>
            </p:spPr>
            <p:txBody>
              <a:bodyPr/>
              <a:lstStyle/>
              <a:p>
                <a:r>
                  <a:rPr lang="en-GB">
                    <a:noFill/>
                  </a:rPr>
                  <a:t> </a:t>
                </a:r>
              </a:p>
            </p:txBody>
          </p:sp>
        </mc:Fallback>
      </mc:AlternateContent>
    </p:spTree>
    <p:extLst>
      <p:ext uri="{BB962C8B-B14F-4D97-AF65-F5344CB8AC3E}">
        <p14:creationId xmlns:p14="http://schemas.microsoft.com/office/powerpoint/2010/main" val="1815274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P spid="14"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MCMC algorithm</a:t>
            </a:r>
          </a:p>
        </p:txBody>
      </p:sp>
      <p:pic>
        <p:nvPicPr>
          <p:cNvPr id="4" name="Picture 3" descr="MCMC_curv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32122"/>
            <a:ext cx="5761832" cy="4325549"/>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5761832" y="1332122"/>
                <a:ext cx="3382168" cy="4650184"/>
              </a:xfrm>
              <a:prstGeom prst="rect">
                <a:avLst/>
              </a:prstGeom>
              <a:noFill/>
            </p:spPr>
            <p:txBody>
              <a:bodyPr wrap="square" rtlCol="0">
                <a:spAutoFit/>
              </a:bodyPr>
              <a:lstStyle/>
              <a:p>
                <a:r>
                  <a:rPr lang="en-GB" dirty="0"/>
                  <a:t>Choose a starting point, </a:t>
                </a:r>
                <a14:m>
                  <m:oMath xmlns:m="http://schemas.openxmlformats.org/officeDocument/2006/math">
                    <m:r>
                      <a:rPr lang="en-US" i="1">
                        <a:latin typeface="Cambria Math" charset="0"/>
                        <a:ea typeface="Cambria Math" charset="0"/>
                        <a:cs typeface="Cambria Math" charset="0"/>
                        <a:sym typeface="Wingdings"/>
                      </a:rPr>
                      <m:t>𝜃</m:t>
                    </m:r>
                    <m:r>
                      <a:rPr lang="en-US" i="1">
                        <a:latin typeface="Cambria Math" charset="0"/>
                        <a:ea typeface="Cambria Math" charset="0"/>
                        <a:cs typeface="Cambria Math" charset="0"/>
                        <a:sym typeface="Wingdings"/>
                      </a:rPr>
                      <m:t>=</m:t>
                    </m:r>
                    <m:sSub>
                      <m:sSubPr>
                        <m:ctrlPr>
                          <a:rPr lang="en-US" i="1">
                            <a:latin typeface="Cambria Math" panose="02040503050406030204" pitchFamily="18" charset="0"/>
                            <a:ea typeface="Cambria Math" charset="0"/>
                            <a:cs typeface="Cambria Math" charset="0"/>
                            <a:sym typeface="Wingdings"/>
                          </a:rPr>
                        </m:ctrlPr>
                      </m:sSubPr>
                      <m:e>
                        <m:r>
                          <a:rPr lang="en-US" i="1">
                            <a:latin typeface="Cambria Math" charset="0"/>
                            <a:ea typeface="Cambria Math" charset="0"/>
                            <a:cs typeface="Cambria Math" charset="0"/>
                            <a:sym typeface="Wingdings"/>
                          </a:rPr>
                          <m:t>𝜃</m:t>
                        </m:r>
                      </m:e>
                      <m:sub>
                        <m:r>
                          <a:rPr lang="en-US" i="1">
                            <a:latin typeface="Cambria Math" charset="0"/>
                            <a:ea typeface="Cambria Math" charset="0"/>
                            <a:cs typeface="Cambria Math" charset="0"/>
                            <a:sym typeface="Wingdings"/>
                          </a:rPr>
                          <m:t>0</m:t>
                        </m:r>
                      </m:sub>
                    </m:sSub>
                  </m:oMath>
                </a14:m>
                <a:endParaRPr lang="en-GB" i="1" dirty="0"/>
              </a:p>
              <a:p>
                <a:endParaRPr lang="en-GB" i="1" dirty="0"/>
              </a:p>
              <a:p>
                <a:endParaRPr lang="en-GB" dirty="0"/>
              </a:p>
              <a:p>
                <a:r>
                  <a:rPr lang="en-GB" i="1" dirty="0"/>
                  <a:t>PROPOSE</a:t>
                </a:r>
              </a:p>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i="1">
                              <a:latin typeface="Cambria Math" charset="0"/>
                              <a:ea typeface="Cambria Math" charset="0"/>
                              <a:cs typeface="Cambria Math" charset="0"/>
                              <a:sym typeface="Wingdings"/>
                            </a:rPr>
                            <m:t>𝜃</m:t>
                          </m:r>
                        </m:e>
                        <m:sup>
                          <m:r>
                            <a:rPr lang="en-US" b="0" i="1" smtClean="0">
                              <a:latin typeface="Cambria Math" charset="0"/>
                            </a:rPr>
                            <m:t>′</m:t>
                          </m:r>
                        </m:sup>
                      </m:sSup>
                      <m:r>
                        <a:rPr lang="en-US" b="0" i="1" smtClean="0">
                          <a:latin typeface="Cambria Math" charset="0"/>
                        </a:rPr>
                        <m:t>=</m:t>
                      </m:r>
                      <m:r>
                        <a:rPr lang="en-US" i="1">
                          <a:latin typeface="Cambria Math" charset="0"/>
                          <a:ea typeface="Cambria Math" charset="0"/>
                          <a:cs typeface="Cambria Math" charset="0"/>
                          <a:sym typeface="Wingdings"/>
                        </a:rPr>
                        <m:t>𝜃</m:t>
                      </m:r>
                      <m:r>
                        <a:rPr lang="en-US" b="0" i="1" smtClean="0">
                          <a:latin typeface="Cambria Math" charset="0"/>
                        </a:rPr>
                        <m:t>+</m:t>
                      </m:r>
                      <m:r>
                        <a:rPr lang="en-US" b="0" i="1" smtClean="0">
                          <a:latin typeface="Cambria Math" charset="0"/>
                          <a:ea typeface="Cambria Math" charset="0"/>
                          <a:cs typeface="Cambria Math" charset="0"/>
                        </a:rPr>
                        <m:t>𝜀</m:t>
                      </m:r>
                      <m:r>
                        <a:rPr lang="en-US" b="0" i="1" smtClean="0">
                          <a:latin typeface="Cambria Math" charset="0"/>
                          <a:ea typeface="Cambria Math" charset="0"/>
                          <a:cs typeface="Cambria Math" charset="0"/>
                        </a:rPr>
                        <m:t> | </m:t>
                      </m:r>
                      <m:r>
                        <a:rPr lang="en-US" b="0" i="1" smtClean="0">
                          <a:latin typeface="Cambria Math" charset="0"/>
                          <a:ea typeface="Cambria Math" charset="0"/>
                          <a:cs typeface="Cambria Math" charset="0"/>
                        </a:rPr>
                        <m:t>𝜀</m:t>
                      </m:r>
                      <m:r>
                        <a:rPr lang="en-US" b="0" i="1" smtClean="0">
                          <a:latin typeface="Cambria Math" charset="0"/>
                          <a:ea typeface="Cambria Math" charset="0"/>
                          <a:cs typeface="Cambria Math" charset="0"/>
                        </a:rPr>
                        <m:t> ~ </m:t>
                      </m:r>
                      <m:r>
                        <a:rPr lang="en-US" b="0" i="1" smtClean="0">
                          <a:latin typeface="Cambria Math" charset="0"/>
                          <a:ea typeface="Cambria Math" charset="0"/>
                          <a:cs typeface="Cambria Math" charset="0"/>
                        </a:rPr>
                        <m:t>𝑄</m:t>
                      </m:r>
                    </m:oMath>
                  </m:oMathPara>
                </a14:m>
                <a:endParaRPr lang="en-GB" sz="2000" dirty="0">
                  <a:latin typeface="+mj-lt"/>
                  <a:cs typeface="Symbol" charset="2"/>
                </a:endParaRPr>
              </a:p>
              <a:p>
                <a:endParaRPr lang="en-GB" dirty="0"/>
              </a:p>
              <a:p>
                <a:r>
                  <a:rPr lang="en-GB" i="1" dirty="0"/>
                  <a:t>MOVE OR STAY</a:t>
                </a:r>
              </a:p>
              <a:p>
                <a:endParaRPr lang="en-GB" dirty="0"/>
              </a:p>
              <a:p>
                <a:pPr/>
                <a14:m>
                  <m:oMathPara xmlns:m="http://schemas.openxmlformats.org/officeDocument/2006/math">
                    <m:oMathParaPr>
                      <m:jc m:val="centerGroup"/>
                    </m:oMathParaPr>
                    <m:oMath xmlns:m="http://schemas.openxmlformats.org/officeDocument/2006/math">
                      <m:r>
                        <a:rPr lang="en-US" i="1">
                          <a:latin typeface="Cambria Math" charset="0"/>
                          <a:ea typeface="Cambria Math" charset="0"/>
                          <a:cs typeface="Cambria Math" charset="0"/>
                          <a:sym typeface="Wingdings"/>
                        </a:rPr>
                        <m:t>𝜃</m:t>
                      </m:r>
                      <m:r>
                        <a:rPr lang="is-IS" b="0" i="1" smtClean="0">
                          <a:latin typeface="Cambria Math" charset="0"/>
                          <a:ea typeface="Cambria Math" charset="0"/>
                          <a:cs typeface="Cambria Math" charset="0"/>
                          <a:sym typeface="Wingdings"/>
                        </a:rPr>
                        <m:t>→</m:t>
                      </m:r>
                      <m:d>
                        <m:dPr>
                          <m:begChr m:val="{"/>
                          <m:endChr m:val=""/>
                          <m:ctrlPr>
                            <a:rPr lang="is-IS" b="0" i="1" smtClean="0">
                              <a:latin typeface="Cambria Math" panose="02040503050406030204" pitchFamily="18" charset="0"/>
                              <a:ea typeface="Cambria Math" charset="0"/>
                              <a:cs typeface="Cambria Math" charset="0"/>
                              <a:sym typeface="Wingdings"/>
                            </a:rPr>
                          </m:ctrlPr>
                        </m:dPr>
                        <m:e>
                          <m:m>
                            <m:mPr>
                              <m:mcs>
                                <m:mc>
                                  <m:mcPr>
                                    <m:count m:val="3"/>
                                    <m:mcJc m:val="center"/>
                                  </m:mcPr>
                                </m:mc>
                              </m:mcs>
                              <m:ctrlPr>
                                <a:rPr lang="uk-UA" b="0" i="1" smtClean="0">
                                  <a:latin typeface="Cambria Math" panose="02040503050406030204" pitchFamily="18" charset="0"/>
                                  <a:ea typeface="Cambria Math" charset="0"/>
                                  <a:cs typeface="Cambria Math" charset="0"/>
                                  <a:sym typeface="Wingdings"/>
                                </a:rPr>
                              </m:ctrlPr>
                            </m:mPr>
                            <m:mr>
                              <m:e>
                                <m:r>
                                  <a:rPr lang="en-US" i="1">
                                    <a:latin typeface="Cambria Math" charset="0"/>
                                    <a:ea typeface="Cambria Math" charset="0"/>
                                    <a:cs typeface="Cambria Math" charset="0"/>
                                    <a:sym typeface="Wingdings"/>
                                  </a:rPr>
                                  <m:t>𝜃</m:t>
                                </m:r>
                                <m:r>
                                  <m:rPr>
                                    <m:brk m:alnAt="7"/>
                                  </m:rPr>
                                  <a:rPr lang="en-US" b="0" i="1" smtClean="0">
                                    <a:latin typeface="Cambria Math" charset="0"/>
                                    <a:ea typeface="Cambria Math" charset="0"/>
                                    <a:cs typeface="Cambria Math" charset="0"/>
                                    <a:sym typeface="Wingdings"/>
                                  </a:rPr>
                                  <m:t>′</m:t>
                                </m:r>
                              </m:e>
                              <m:e>
                                <m:r>
                                  <m:rPr>
                                    <m:sty m:val="p"/>
                                  </m:rPr>
                                  <a:rPr lang="en-US" b="0" i="0" smtClean="0">
                                    <a:latin typeface="Cambria Math" charset="0"/>
                                    <a:ea typeface="Cambria Math" charset="0"/>
                                    <a:cs typeface="Cambria Math" charset="0"/>
                                    <a:sym typeface="Wingdings"/>
                                  </a:rPr>
                                  <m:t>Pr</m:t>
                                </m:r>
                                <m:r>
                                  <a:rPr lang="en-US" b="0" i="1" smtClean="0">
                                    <a:latin typeface="Cambria Math" charset="0"/>
                                    <a:ea typeface="Cambria Math" charset="0"/>
                                    <a:cs typeface="Cambria Math" charset="0"/>
                                    <a:sym typeface="Wingdings"/>
                                  </a:rPr>
                                  <m:t>⁡(</m:t>
                                </m:r>
                                <m:r>
                                  <a:rPr lang="en-US" b="0" i="1" smtClean="0">
                                    <a:latin typeface="Cambria Math" charset="0"/>
                                    <a:ea typeface="Cambria Math" charset="0"/>
                                    <a:cs typeface="Cambria Math" charset="0"/>
                                    <a:sym typeface="Wingdings"/>
                                  </a:rPr>
                                  <m:t>𝑎</m:t>
                                </m:r>
                                <m:r>
                                  <a:rPr lang="en-US" b="0" i="1" smtClean="0">
                                    <a:latin typeface="Cambria Math" charset="0"/>
                                    <a:ea typeface="Cambria Math" charset="0"/>
                                    <a:cs typeface="Cambria Math" charset="0"/>
                                    <a:sym typeface="Wingdings"/>
                                  </a:rPr>
                                  <m:t>)</m:t>
                                </m:r>
                              </m:e>
                              <m:e>
                                <m:r>
                                  <a:rPr lang="en-US" b="0" i="1" smtClean="0">
                                    <a:latin typeface="Cambria Math" charset="0"/>
                                    <a:ea typeface="Cambria Math" charset="0"/>
                                    <a:cs typeface="Cambria Math" charset="0"/>
                                    <a:sym typeface="Wingdings"/>
                                  </a:rPr>
                                  <m:t>𝐴𝑐𝑐𝑒𝑝𝑡</m:t>
                                </m:r>
                              </m:e>
                            </m:mr>
                            <m:mr>
                              <m:e>
                                <m:r>
                                  <a:rPr lang="en-US" i="1">
                                    <a:latin typeface="Cambria Math" charset="0"/>
                                    <a:ea typeface="Cambria Math" charset="0"/>
                                    <a:cs typeface="Cambria Math" charset="0"/>
                                    <a:sym typeface="Wingdings"/>
                                  </a:rPr>
                                  <m:t>𝜃</m:t>
                                </m:r>
                              </m:e>
                              <m:e>
                                <m:r>
                                  <m:rPr>
                                    <m:sty m:val="p"/>
                                  </m:rPr>
                                  <a:rPr lang="en-US" b="0" i="0" smtClean="0">
                                    <a:latin typeface="Cambria Math" charset="0"/>
                                    <a:ea typeface="Cambria Math" charset="0"/>
                                    <a:cs typeface="Cambria Math" charset="0"/>
                                    <a:sym typeface="Wingdings"/>
                                  </a:rPr>
                                  <m:t>Pr</m:t>
                                </m:r>
                                <m:r>
                                  <a:rPr lang="en-US" b="0" i="1" smtClean="0">
                                    <a:latin typeface="Cambria Math" charset="0"/>
                                    <a:ea typeface="Cambria Math" charset="0"/>
                                    <a:cs typeface="Cambria Math" charset="0"/>
                                    <a:sym typeface="Wingdings"/>
                                  </a:rPr>
                                  <m:t>⁡(1−</m:t>
                                </m:r>
                                <m:r>
                                  <a:rPr lang="en-US" b="0" i="1" smtClean="0">
                                    <a:latin typeface="Cambria Math" charset="0"/>
                                    <a:ea typeface="Cambria Math" charset="0"/>
                                    <a:cs typeface="Cambria Math" charset="0"/>
                                    <a:sym typeface="Wingdings"/>
                                  </a:rPr>
                                  <m:t>𝑎</m:t>
                                </m:r>
                                <m:r>
                                  <a:rPr lang="en-US" b="0" i="1" smtClean="0">
                                    <a:latin typeface="Cambria Math" charset="0"/>
                                    <a:ea typeface="Cambria Math" charset="0"/>
                                    <a:cs typeface="Cambria Math" charset="0"/>
                                    <a:sym typeface="Wingdings"/>
                                  </a:rPr>
                                  <m:t>)</m:t>
                                </m:r>
                              </m:e>
                              <m:e>
                                <m:r>
                                  <a:rPr lang="en-US" b="0" i="1" smtClean="0">
                                    <a:latin typeface="Cambria Math" charset="0"/>
                                    <a:ea typeface="Cambria Math" charset="0"/>
                                    <a:cs typeface="Cambria Math" charset="0"/>
                                    <a:sym typeface="Wingdings"/>
                                  </a:rPr>
                                  <m:t>𝑅𝑒𝑗𝑒𝑐𝑡</m:t>
                                </m:r>
                              </m:e>
                            </m:mr>
                          </m:m>
                        </m:e>
                      </m:d>
                    </m:oMath>
                  </m:oMathPara>
                </a14:m>
                <a:endParaRPr lang="en-US" i="1" dirty="0">
                  <a:latin typeface="Cambria Math" charset="0"/>
                  <a:sym typeface="Wingdings"/>
                </a:endParaRPr>
              </a:p>
              <a:p>
                <a:endParaRPr lang="en-US" b="0" i="1" dirty="0">
                  <a:latin typeface="Cambria Math" charset="0"/>
                  <a:sym typeface="Wingdings"/>
                </a:endParaRPr>
              </a:p>
              <a:p>
                <a:pPr/>
                <a14:m>
                  <m:oMathPara xmlns:m="http://schemas.openxmlformats.org/officeDocument/2006/math">
                    <m:oMathParaPr>
                      <m:jc m:val="centerGroup"/>
                    </m:oMathParaPr>
                    <m:oMath xmlns:m="http://schemas.openxmlformats.org/officeDocument/2006/math">
                      <m:r>
                        <a:rPr lang="en-US" b="0" i="1" smtClean="0">
                          <a:latin typeface="Cambria Math" charset="0"/>
                          <a:sym typeface="Wingdings"/>
                        </a:rPr>
                        <m:t>𝑎</m:t>
                      </m:r>
                      <m:r>
                        <a:rPr lang="en-US" i="1">
                          <a:latin typeface="Cambria Math" charset="0"/>
                          <a:sym typeface="Wingdings"/>
                        </a:rPr>
                        <m:t>=</m:t>
                      </m:r>
                      <m:func>
                        <m:funcPr>
                          <m:ctrlPr>
                            <a:rPr lang="en-US" i="1">
                              <a:latin typeface="Cambria Math" panose="02040503050406030204" pitchFamily="18" charset="0"/>
                              <a:sym typeface="Wingdings"/>
                            </a:rPr>
                          </m:ctrlPr>
                        </m:funcPr>
                        <m:fName>
                          <m:r>
                            <m:rPr>
                              <m:sty m:val="p"/>
                            </m:rPr>
                            <a:rPr lang="en-US">
                              <a:latin typeface="Cambria Math" charset="0"/>
                              <a:sym typeface="Wingdings"/>
                            </a:rPr>
                            <m:t>m</m:t>
                          </m:r>
                          <m:r>
                            <m:rPr>
                              <m:sty m:val="p"/>
                            </m:rPr>
                            <a:rPr lang="en-US" b="0" i="0" smtClean="0">
                              <a:latin typeface="Cambria Math" charset="0"/>
                              <a:sym typeface="Wingdings"/>
                            </a:rPr>
                            <m:t>in</m:t>
                          </m:r>
                        </m:fName>
                        <m:e>
                          <m:d>
                            <m:dPr>
                              <m:ctrlPr>
                                <a:rPr lang="en-US" i="1">
                                  <a:latin typeface="Cambria Math" panose="02040503050406030204" pitchFamily="18" charset="0"/>
                                  <a:sym typeface="Wingdings"/>
                                </a:rPr>
                              </m:ctrlPr>
                            </m:dPr>
                            <m:e>
                              <m:r>
                                <a:rPr lang="en-US" i="1">
                                  <a:latin typeface="Cambria Math" charset="0"/>
                                  <a:sym typeface="Wingdings"/>
                                </a:rPr>
                                <m:t>1,</m:t>
                              </m:r>
                              <m:f>
                                <m:fPr>
                                  <m:ctrlPr>
                                    <a:rPr lang="en-US" i="1">
                                      <a:latin typeface="Cambria Math" panose="02040503050406030204" pitchFamily="18" charset="0"/>
                                      <a:sym typeface="Wingdings"/>
                                    </a:rPr>
                                  </m:ctrlPr>
                                </m:fPr>
                                <m:num>
                                  <m:r>
                                    <a:rPr lang="en-US" i="1">
                                      <a:latin typeface="Cambria Math" charset="0"/>
                                      <a:sym typeface="Wingdings"/>
                                    </a:rPr>
                                    <m:t>𝑓</m:t>
                                  </m:r>
                                  <m:d>
                                    <m:dPr>
                                      <m:ctrlPr>
                                        <a:rPr lang="en-US" i="1">
                                          <a:latin typeface="Cambria Math" panose="02040503050406030204" pitchFamily="18" charset="0"/>
                                          <a:sym typeface="Wingdings"/>
                                        </a:rPr>
                                      </m:ctrlPr>
                                    </m:dPr>
                                    <m:e>
                                      <m:sSup>
                                        <m:sSupPr>
                                          <m:ctrlPr>
                                            <a:rPr lang="en-US" i="1">
                                              <a:latin typeface="Cambria Math" panose="02040503050406030204" pitchFamily="18" charset="0"/>
                                              <a:sym typeface="Wingdings"/>
                                            </a:rPr>
                                          </m:ctrlPr>
                                        </m:sSupPr>
                                        <m:e>
                                          <m:r>
                                            <a:rPr lang="en-US" i="1">
                                              <a:latin typeface="Cambria Math" charset="0"/>
                                              <a:ea typeface="Cambria Math" charset="0"/>
                                              <a:cs typeface="Cambria Math" charset="0"/>
                                              <a:sym typeface="Wingdings"/>
                                            </a:rPr>
                                            <m:t>𝜃</m:t>
                                          </m:r>
                                        </m:e>
                                        <m:sup>
                                          <m:r>
                                            <a:rPr lang="en-US" i="1">
                                              <a:latin typeface="Cambria Math" charset="0"/>
                                              <a:sym typeface="Wingdings"/>
                                            </a:rPr>
                                            <m:t>′</m:t>
                                          </m:r>
                                        </m:sup>
                                      </m:sSup>
                                    </m:e>
                                  </m:d>
                                </m:num>
                                <m:den>
                                  <m:r>
                                    <a:rPr lang="en-US" i="1">
                                      <a:latin typeface="Cambria Math" charset="0"/>
                                      <a:sym typeface="Wingdings"/>
                                    </a:rPr>
                                    <m:t>𝑓</m:t>
                                  </m:r>
                                  <m:d>
                                    <m:dPr>
                                      <m:ctrlPr>
                                        <a:rPr lang="en-US" i="1">
                                          <a:latin typeface="Cambria Math" panose="02040503050406030204" pitchFamily="18" charset="0"/>
                                          <a:sym typeface="Wingdings"/>
                                        </a:rPr>
                                      </m:ctrlPr>
                                    </m:dPr>
                                    <m:e>
                                      <m:r>
                                        <a:rPr lang="en-US" i="1">
                                          <a:latin typeface="Cambria Math" charset="0"/>
                                          <a:ea typeface="Cambria Math" charset="0"/>
                                          <a:cs typeface="Cambria Math" charset="0"/>
                                          <a:sym typeface="Wingdings"/>
                                        </a:rPr>
                                        <m:t>𝜃</m:t>
                                      </m:r>
                                    </m:e>
                                  </m:d>
                                </m:den>
                              </m:f>
                            </m:e>
                          </m:d>
                        </m:e>
                      </m:func>
                    </m:oMath>
                  </m:oMathPara>
                </a14:m>
                <a:endParaRPr lang="en-GB" dirty="0"/>
              </a:p>
              <a:p>
                <a:endParaRPr lang="en-GB" dirty="0"/>
              </a:p>
              <a:p>
                <a:r>
                  <a:rPr lang="en-GB" i="1" dirty="0"/>
                  <a:t>SAVE LOCATION</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sym typeface="Wingdings"/>
                            </a:rPr>
                            <m:t>𝜃</m:t>
                          </m:r>
                        </m:e>
                        <m:sub>
                          <m:r>
                            <a:rPr lang="en-US" b="0" i="1" smtClean="0">
                              <a:latin typeface="Cambria Math" charset="0"/>
                              <a:ea typeface="Cambria Math" charset="0"/>
                              <a:cs typeface="Cambria Math" charset="0"/>
                            </a:rPr>
                            <m:t>𝑡</m:t>
                          </m:r>
                        </m:sub>
                      </m:sSub>
                      <m:r>
                        <a:rPr lang="en-US" b="0" i="1" smtClean="0">
                          <a:latin typeface="Cambria Math" charset="0"/>
                          <a:ea typeface="Cambria Math" charset="0"/>
                          <a:cs typeface="Cambria Math" charset="0"/>
                        </a:rPr>
                        <m:t>←</m:t>
                      </m:r>
                      <m:r>
                        <a:rPr lang="en-US" i="1">
                          <a:latin typeface="Cambria Math" charset="0"/>
                          <a:ea typeface="Cambria Math" charset="0"/>
                          <a:cs typeface="Cambria Math" charset="0"/>
                          <a:sym typeface="Wingdings"/>
                        </a:rPr>
                        <m:t>𝜃</m:t>
                      </m:r>
                    </m:oMath>
                  </m:oMathPara>
                </a14:m>
                <a:endParaRPr lang="en-GB" baseline="-25000" dirty="0"/>
              </a:p>
            </p:txBody>
          </p:sp>
        </mc:Choice>
        <mc:Fallback xmlns="">
          <p:sp>
            <p:nvSpPr>
              <p:cNvPr id="5" name="TextBox 4"/>
              <p:cNvSpPr txBox="1">
                <a:spLocks noRot="1" noChangeAspect="1" noMove="1" noResize="1" noEditPoints="1" noAdjustHandles="1" noChangeArrowheads="1" noChangeShapeType="1" noTextEdit="1"/>
              </p:cNvSpPr>
              <p:nvPr/>
            </p:nvSpPr>
            <p:spPr>
              <a:xfrm>
                <a:off x="5761832" y="1332122"/>
                <a:ext cx="3382168" cy="4650184"/>
              </a:xfrm>
              <a:prstGeom prst="rect">
                <a:avLst/>
              </a:prstGeom>
              <a:blipFill rotWithShape="0">
                <a:blip r:embed="rId3"/>
                <a:stretch>
                  <a:fillRect l="-1441" t="-787"/>
                </a:stretch>
              </a:blipFill>
            </p:spPr>
            <p:txBody>
              <a:bodyPr/>
              <a:lstStyle/>
              <a:p>
                <a:r>
                  <a:rPr lang="en-US">
                    <a:noFill/>
                  </a:rPr>
                  <a:t> </a:t>
                </a:r>
              </a:p>
            </p:txBody>
          </p:sp>
        </mc:Fallback>
      </mc:AlternateContent>
      <p:sp>
        <p:nvSpPr>
          <p:cNvPr id="6" name="TextBox 5"/>
          <p:cNvSpPr txBox="1"/>
          <p:nvPr/>
        </p:nvSpPr>
        <p:spPr>
          <a:xfrm>
            <a:off x="1167891" y="5634872"/>
            <a:ext cx="4034029" cy="923330"/>
          </a:xfrm>
          <a:prstGeom prst="rect">
            <a:avLst/>
          </a:prstGeom>
          <a:noFill/>
        </p:spPr>
        <p:txBody>
          <a:bodyPr wrap="square" rtlCol="0">
            <a:spAutoFit/>
          </a:bodyPr>
          <a:lstStyle/>
          <a:p>
            <a:pPr marL="342900" indent="-342900">
              <a:buAutoNum type="arabicPeriod"/>
            </a:pPr>
            <a:r>
              <a:rPr lang="en-GB" dirty="0"/>
              <a:t>PROPOSE</a:t>
            </a:r>
          </a:p>
          <a:p>
            <a:pPr marL="342900" indent="-342900">
              <a:buAutoNum type="arabicPeriod"/>
            </a:pPr>
            <a:r>
              <a:rPr lang="en-GB" dirty="0"/>
              <a:t>MOVE OR STAY (“acceptance”)</a:t>
            </a:r>
          </a:p>
          <a:p>
            <a:pPr marL="342900" indent="-342900">
              <a:buAutoNum type="arabicPeriod"/>
            </a:pPr>
            <a:r>
              <a:rPr lang="en-GB" dirty="0"/>
              <a:t>SAVE LOCATION</a:t>
            </a:r>
          </a:p>
        </p:txBody>
      </p:sp>
      <p:sp>
        <p:nvSpPr>
          <p:cNvPr id="7" name="Oval 6"/>
          <p:cNvSpPr/>
          <p:nvPr/>
        </p:nvSpPr>
        <p:spPr>
          <a:xfrm>
            <a:off x="3276218" y="2704850"/>
            <a:ext cx="144000" cy="1440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8" name="Content Placeholder 2"/>
              <p:cNvSpPr txBox="1">
                <a:spLocks/>
              </p:cNvSpPr>
              <p:nvPr/>
            </p:nvSpPr>
            <p:spPr>
              <a:xfrm>
                <a:off x="3064727" y="5366835"/>
                <a:ext cx="325120" cy="411982"/>
              </a:xfrm>
              <a:prstGeom prst="rect">
                <a:avLst/>
              </a:prstGeom>
              <a:solidFill>
                <a:schemeClr val="bg1"/>
              </a:solidFill>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
                    </m:oMathParaPr>
                    <m:oMath xmlns:m="http://schemas.openxmlformats.org/officeDocument/2006/math">
                      <m:r>
                        <a:rPr lang="en-US" sz="2400" i="1" smtClean="0">
                          <a:latin typeface="Cambria Math" charset="0"/>
                          <a:ea typeface="Cambria Math" charset="0"/>
                          <a:cs typeface="Cambria Math" charset="0"/>
                        </a:rPr>
                        <m:t>𝜃</m:t>
                      </m:r>
                    </m:oMath>
                  </m:oMathPara>
                </a14:m>
                <a:endParaRPr lang="en-US" sz="2400" dirty="0"/>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3064727" y="5366835"/>
                <a:ext cx="325120" cy="411982"/>
              </a:xfrm>
              <a:prstGeom prst="rect">
                <a:avLst/>
              </a:prstGeom>
              <a:blipFill rotWithShape="0">
                <a:blip r:embed="rId4"/>
                <a:stretch>
                  <a:fillRect l="-13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2"/>
              <p:cNvSpPr txBox="1">
                <a:spLocks/>
              </p:cNvSpPr>
              <p:nvPr/>
            </p:nvSpPr>
            <p:spPr>
              <a:xfrm rot="16200000">
                <a:off x="-192205" y="3114911"/>
                <a:ext cx="738889" cy="336406"/>
              </a:xfrm>
              <a:prstGeom prst="rect">
                <a:avLst/>
              </a:prstGeom>
              <a:solidFill>
                <a:schemeClr val="bg1"/>
              </a:solidFill>
            </p:spPr>
            <p:txBody>
              <a:bodyPr vert="horz" lIns="91440" tIns="45720" rIns="91440" bIns="45720" rtlCol="0">
                <a:normAutofit fontScale="7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Group"/>
                    </m:oMathParaPr>
                    <m:oMath xmlns:m="http://schemas.openxmlformats.org/officeDocument/2006/math">
                      <m:r>
                        <a:rPr lang="en-US" sz="2000" b="0" i="1" smtClean="0">
                          <a:latin typeface="Cambria Math" charset="0"/>
                          <a:ea typeface="Cambria Math" charset="0"/>
                          <a:cs typeface="Cambria Math" charset="0"/>
                        </a:rPr>
                        <m:t>𝑓</m:t>
                      </m:r>
                      <m:d>
                        <m:dPr>
                          <m:ctrlPr>
                            <a:rPr lang="en-US" sz="2000" b="0" i="1" smtClean="0">
                              <a:latin typeface="Cambria Math" panose="02040503050406030204" pitchFamily="18" charset="0"/>
                              <a:ea typeface="Cambria Math" charset="0"/>
                              <a:cs typeface="Cambria Math" charset="0"/>
                            </a:rPr>
                          </m:ctrlPr>
                        </m:dPr>
                        <m:e>
                          <m:r>
                            <a:rPr lang="en-US" sz="2000" b="0" i="1" smtClean="0">
                              <a:latin typeface="Cambria Math" charset="0"/>
                              <a:ea typeface="Cambria Math" charset="0"/>
                              <a:cs typeface="Cambria Math" charset="0"/>
                            </a:rPr>
                            <m:t>𝜃</m:t>
                          </m:r>
                        </m:e>
                      </m:d>
                    </m:oMath>
                  </m:oMathPara>
                </a14:m>
                <a:endParaRPr lang="en-US" sz="2000" b="0" dirty="0">
                  <a:ea typeface="Cambria Math" charset="0"/>
                  <a:cs typeface="Cambria Math" charset="0"/>
                </a:endParaRPr>
              </a:p>
              <a:p>
                <a:pPr marL="0" indent="0" algn="ctr" defTabSz="914400">
                  <a:spcBef>
                    <a:spcPts val="0"/>
                  </a:spcBef>
                  <a:buFontTx/>
                  <a:buNone/>
                </a:pPr>
                <a:endParaRPr lang="en-US" sz="2400" dirty="0"/>
              </a:p>
            </p:txBody>
          </p:sp>
        </mc:Choice>
        <mc:Fallback xmlns="">
          <p:sp>
            <p:nvSpPr>
              <p:cNvPr id="9" name="Content Placeholder 2"/>
              <p:cNvSpPr txBox="1">
                <a:spLocks noRot="1" noChangeAspect="1" noMove="1" noResize="1" noEditPoints="1" noAdjustHandles="1" noChangeArrowheads="1" noChangeShapeType="1" noTextEdit="1"/>
              </p:cNvSpPr>
              <p:nvPr/>
            </p:nvSpPr>
            <p:spPr>
              <a:xfrm rot="16200000">
                <a:off x="-192205" y="3114911"/>
                <a:ext cx="738889" cy="336406"/>
              </a:xfrm>
              <a:prstGeom prst="rect">
                <a:avLst/>
              </a:prstGeom>
              <a:blipFill rotWithShape="0">
                <a:blip r:embed="rId5"/>
                <a:stretch>
                  <a:fillRect r="-10714"/>
                </a:stretch>
              </a:blipFill>
            </p:spPr>
            <p:txBody>
              <a:bodyPr/>
              <a:lstStyle/>
              <a:p>
                <a:r>
                  <a:rPr lang="en-US">
                    <a:noFill/>
                  </a:rPr>
                  <a:t> </a:t>
                </a:r>
              </a:p>
            </p:txBody>
          </p:sp>
        </mc:Fallback>
      </mc:AlternateContent>
    </p:spTree>
    <p:extLst>
      <p:ext uri="{BB962C8B-B14F-4D97-AF65-F5344CB8AC3E}">
        <p14:creationId xmlns:p14="http://schemas.microsoft.com/office/powerpoint/2010/main" val="158664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544"/>
            <a:ext cx="8229600" cy="1143000"/>
          </a:xfrm>
        </p:spPr>
        <p:txBody>
          <a:bodyPr/>
          <a:lstStyle/>
          <a:p>
            <a:r>
              <a:rPr lang="en-US" dirty="0"/>
              <a:t>The problem</a:t>
            </a:r>
          </a:p>
        </p:txBody>
      </p:sp>
      <p:pic>
        <p:nvPicPr>
          <p:cNvPr id="1026" name="Picture 2" descr="Two dimensional joint posterior probability distributions and one dimensional marginal posterior probability distribution for the parameters of the quadratic potential with phantom inflation. ">
            <a:extLst>
              <a:ext uri="{FF2B5EF4-FFF2-40B4-BE49-F238E27FC236}">
                <a16:creationId xmlns:a16="http://schemas.microsoft.com/office/drawing/2014/main" id="{CBC08FEA-6F2E-A1C2-63C9-7CC8275CBE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099" y="2184022"/>
            <a:ext cx="6550460" cy="428509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9EEFADDF-1972-914C-86A4-18FE9D794D32}"/>
                  </a:ext>
                </a:extLst>
              </p:cNvPr>
              <p:cNvSpPr txBox="1">
                <a:spLocks/>
              </p:cNvSpPr>
              <p:nvPr/>
            </p:nvSpPr>
            <p:spPr>
              <a:xfrm>
                <a:off x="3930868" y="1703814"/>
                <a:ext cx="5079011" cy="2510834"/>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a:spcBef>
                    <a:spcPts val="0"/>
                  </a:spcBef>
                  <a:buFontTx/>
                  <a:buNone/>
                  <a:defRPr/>
                </a:pPr>
                <a:r>
                  <a:rPr lang="en-US" sz="2400" dirty="0"/>
                  <a:t>The </a:t>
                </a:r>
                <a:r>
                  <a:rPr lang="en-US" sz="2400" dirty="0">
                    <a:solidFill>
                      <a:schemeClr val="accent2"/>
                    </a:solidFill>
                  </a:rPr>
                  <a:t>posterior</a:t>
                </a:r>
                <a:r>
                  <a:rPr lang="en-US" sz="2400" dirty="0"/>
                  <a:t>, </a:t>
                </a:r>
                <a14:m>
                  <m:oMath xmlns:m="http://schemas.openxmlformats.org/officeDocument/2006/math">
                    <m:r>
                      <a:rPr lang="en-US" sz="2400" i="1">
                        <a:solidFill>
                          <a:schemeClr val="accent2"/>
                        </a:solidFill>
                        <a:latin typeface="Cambria Math" charset="0"/>
                      </a:rPr>
                      <m:t>𝑝</m:t>
                    </m:r>
                    <m:d>
                      <m:dPr>
                        <m:ctrlPr>
                          <a:rPr lang="en-US" sz="2400" i="1">
                            <a:solidFill>
                              <a:schemeClr val="accent2"/>
                            </a:solidFill>
                            <a:latin typeface="Cambria Math" panose="02040503050406030204" pitchFamily="18" charset="0"/>
                          </a:rPr>
                        </m:ctrlPr>
                      </m:dPr>
                      <m:e>
                        <m:r>
                          <a:rPr lang="en-US" sz="2400" i="1">
                            <a:solidFill>
                              <a:schemeClr val="accent2"/>
                            </a:solidFill>
                            <a:latin typeface="Cambria Math" charset="0"/>
                            <a:ea typeface="Cambria Math" charset="0"/>
                            <a:cs typeface="Cambria Math" charset="0"/>
                          </a:rPr>
                          <m:t>𝜃</m:t>
                        </m:r>
                      </m:e>
                      <m:e>
                        <m:r>
                          <a:rPr lang="en-US" sz="2400" i="1">
                            <a:solidFill>
                              <a:schemeClr val="accent2"/>
                            </a:solidFill>
                            <a:latin typeface="Cambria Math" panose="02040503050406030204" pitchFamily="18" charset="0"/>
                            <a:ea typeface="Cambria Math" charset="0"/>
                            <a:cs typeface="Cambria Math" charset="0"/>
                          </a:rPr>
                          <m:t>𝐷</m:t>
                        </m:r>
                      </m:e>
                    </m:d>
                    <m:r>
                      <a:rPr lang="en-US" sz="2400" i="1" smtClean="0">
                        <a:latin typeface="Cambria Math" panose="02040503050406030204" pitchFamily="18" charset="0"/>
                        <a:ea typeface="Cambria Math" panose="02040503050406030204" pitchFamily="18" charset="0"/>
                        <a:cs typeface="Cambria Math" charset="0"/>
                      </a:rPr>
                      <m:t>∝</m:t>
                    </m:r>
                    <m:r>
                      <a:rPr lang="en-US" sz="2400" i="1">
                        <a:solidFill>
                          <a:schemeClr val="accent1"/>
                        </a:solidFill>
                        <a:latin typeface="Cambria Math" charset="0"/>
                        <a:ea typeface="Cambria Math" charset="0"/>
                        <a:cs typeface="Cambria Math" charset="0"/>
                      </a:rPr>
                      <m:t>𝑝</m:t>
                    </m:r>
                    <m:r>
                      <a:rPr lang="en-US" sz="2400" i="1">
                        <a:solidFill>
                          <a:schemeClr val="accent1"/>
                        </a:solidFill>
                        <a:latin typeface="Cambria Math" panose="02040503050406030204" pitchFamily="18" charset="0"/>
                        <a:ea typeface="Cambria Math" charset="0"/>
                        <a:cs typeface="Cambria Math" charset="0"/>
                      </a:rPr>
                      <m:t>(</m:t>
                    </m:r>
                    <m:r>
                      <a:rPr lang="en-US" sz="2400" i="1">
                        <a:solidFill>
                          <a:schemeClr val="accent1"/>
                        </a:solidFill>
                        <a:latin typeface="Cambria Math" panose="02040503050406030204" pitchFamily="18" charset="0"/>
                        <a:ea typeface="Cambria Math" charset="0"/>
                        <a:cs typeface="Cambria Math" charset="0"/>
                      </a:rPr>
                      <m:t>𝐷</m:t>
                    </m:r>
                    <m:r>
                      <a:rPr lang="en-US" sz="2400" i="1">
                        <a:solidFill>
                          <a:schemeClr val="accent1"/>
                        </a:solidFill>
                        <a:latin typeface="Cambria Math" panose="02040503050406030204" pitchFamily="18" charset="0"/>
                        <a:ea typeface="Cambria Math" charset="0"/>
                        <a:cs typeface="Cambria Math" charset="0"/>
                      </a:rPr>
                      <m:t>|</m:t>
                    </m:r>
                    <m:r>
                      <a:rPr lang="en-US" sz="2400" i="1">
                        <a:solidFill>
                          <a:schemeClr val="accent1"/>
                        </a:solidFill>
                        <a:latin typeface="Cambria Math" panose="02040503050406030204" pitchFamily="18" charset="0"/>
                        <a:ea typeface="Cambria Math" charset="0"/>
                        <a:cs typeface="Cambria Math" charset="0"/>
                      </a:rPr>
                      <m:t>𝜃</m:t>
                    </m:r>
                    <m:r>
                      <a:rPr lang="en-US" sz="2400" i="1">
                        <a:solidFill>
                          <a:schemeClr val="accent1"/>
                        </a:solidFill>
                        <a:latin typeface="Cambria Math" panose="02040503050406030204" pitchFamily="18" charset="0"/>
                        <a:ea typeface="Cambria Math" charset="0"/>
                        <a:cs typeface="Cambria Math" charset="0"/>
                      </a:rPr>
                      <m:t>)</m:t>
                    </m:r>
                    <m:r>
                      <a:rPr lang="en-US" sz="2400" i="1">
                        <a:solidFill>
                          <a:schemeClr val="accent6"/>
                        </a:solidFill>
                        <a:latin typeface="Cambria Math" charset="0"/>
                        <a:ea typeface="Cambria Math" charset="0"/>
                        <a:cs typeface="Cambria Math" charset="0"/>
                      </a:rPr>
                      <m:t>𝑝</m:t>
                    </m:r>
                    <m:d>
                      <m:dPr>
                        <m:ctrlPr>
                          <a:rPr lang="en-US" sz="2400" i="1">
                            <a:solidFill>
                              <a:schemeClr val="accent6"/>
                            </a:solidFill>
                            <a:latin typeface="Cambria Math" panose="02040503050406030204" pitchFamily="18" charset="0"/>
                            <a:ea typeface="Cambria Math" charset="0"/>
                            <a:cs typeface="Cambria Math" charset="0"/>
                          </a:rPr>
                        </m:ctrlPr>
                      </m:dPr>
                      <m:e>
                        <m:r>
                          <a:rPr lang="en-US" sz="2400" i="1">
                            <a:solidFill>
                              <a:schemeClr val="accent6"/>
                            </a:solidFill>
                            <a:latin typeface="Cambria Math" charset="0"/>
                            <a:ea typeface="Cambria Math" charset="0"/>
                            <a:cs typeface="Cambria Math" charset="0"/>
                          </a:rPr>
                          <m:t>𝜃</m:t>
                        </m:r>
                      </m:e>
                    </m:d>
                  </m:oMath>
                </a14:m>
                <a:r>
                  <a:rPr lang="en-US" sz="2400" dirty="0"/>
                  <a:t> is not, generally, easy to “solve” for, generally because it is complicated, intensive to evaluate, and multidimensional.</a:t>
                </a:r>
              </a:p>
              <a:p>
                <a:pPr marL="0" indent="0" defTabSz="914400">
                  <a:spcBef>
                    <a:spcPts val="0"/>
                  </a:spcBef>
                  <a:buFontTx/>
                  <a:buNone/>
                  <a:defRPr/>
                </a:pPr>
                <a:endParaRPr lang="en-US" sz="2400" dirty="0"/>
              </a:p>
            </p:txBody>
          </p:sp>
        </mc:Choice>
        <mc:Fallback>
          <p:sp>
            <p:nvSpPr>
              <p:cNvPr id="5" name="Content Placeholder 2">
                <a:extLst>
                  <a:ext uri="{FF2B5EF4-FFF2-40B4-BE49-F238E27FC236}">
                    <a16:creationId xmlns:a16="http://schemas.microsoft.com/office/drawing/2014/main" id="{9EEFADDF-1972-914C-86A4-18FE9D794D32}"/>
                  </a:ext>
                </a:extLst>
              </p:cNvPr>
              <p:cNvSpPr txBox="1">
                <a:spLocks noRot="1" noChangeAspect="1" noMove="1" noResize="1" noEditPoints="1" noAdjustHandles="1" noChangeArrowheads="1" noChangeShapeType="1" noTextEdit="1"/>
              </p:cNvSpPr>
              <p:nvPr/>
            </p:nvSpPr>
            <p:spPr>
              <a:xfrm>
                <a:off x="3930868" y="1703814"/>
                <a:ext cx="5079011" cy="2510834"/>
              </a:xfrm>
              <a:prstGeom prst="rect">
                <a:avLst/>
              </a:prstGeom>
              <a:blipFill>
                <a:blip r:embed="rId3"/>
                <a:stretch>
                  <a:fillRect l="-1995" t="-1508" r="-1995"/>
                </a:stretch>
              </a:blipFill>
            </p:spPr>
            <p:txBody>
              <a:bodyPr/>
              <a:lstStyle/>
              <a:p>
                <a:r>
                  <a:rPr lang="en-GB">
                    <a:noFill/>
                  </a:rPr>
                  <a:t> </a:t>
                </a:r>
              </a:p>
            </p:txBody>
          </p:sp>
        </mc:Fallback>
      </mc:AlternateContent>
      <p:sp>
        <p:nvSpPr>
          <p:cNvPr id="3" name="TextBox 2">
            <a:extLst>
              <a:ext uri="{FF2B5EF4-FFF2-40B4-BE49-F238E27FC236}">
                <a16:creationId xmlns:a16="http://schemas.microsoft.com/office/drawing/2014/main" id="{10A2C2B0-C42C-11DA-EBD8-FC355D8549B8}"/>
              </a:ext>
            </a:extLst>
          </p:cNvPr>
          <p:cNvSpPr txBox="1"/>
          <p:nvPr/>
        </p:nvSpPr>
        <p:spPr>
          <a:xfrm>
            <a:off x="113099" y="6396335"/>
            <a:ext cx="8917802" cy="276999"/>
          </a:xfrm>
          <a:prstGeom prst="rect">
            <a:avLst/>
          </a:prstGeom>
          <a:noFill/>
        </p:spPr>
        <p:txBody>
          <a:bodyPr wrap="square" rtlCol="0">
            <a:spAutoFit/>
          </a:bodyPr>
          <a:lstStyle/>
          <a:p>
            <a:r>
              <a:rPr lang="en-GB" sz="1200" dirty="0"/>
              <a:t>Iqbal et al. (2018) </a:t>
            </a:r>
            <a:r>
              <a:rPr lang="en-GB" sz="1200" i="1" dirty="0"/>
              <a:t>Astrophysics and Space Science</a:t>
            </a:r>
            <a:r>
              <a:rPr lang="en-GB" sz="1200" dirty="0"/>
              <a:t> 10.1007/s10509-018-3446-3.</a:t>
            </a:r>
          </a:p>
        </p:txBody>
      </p:sp>
    </p:spTree>
    <p:extLst>
      <p:ext uri="{BB962C8B-B14F-4D97-AF65-F5344CB8AC3E}">
        <p14:creationId xmlns:p14="http://schemas.microsoft.com/office/powerpoint/2010/main" val="1228921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544"/>
            <a:ext cx="8229600" cy="1143000"/>
          </a:xfrm>
        </p:spPr>
        <p:txBody>
          <a:bodyPr/>
          <a:lstStyle/>
          <a:p>
            <a:r>
              <a:rPr lang="en-US" dirty="0"/>
              <a:t>The problem</a:t>
            </a:r>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9EEFADDF-1972-914C-86A4-18FE9D794D32}"/>
                  </a:ext>
                </a:extLst>
              </p:cNvPr>
              <p:cNvSpPr txBox="1">
                <a:spLocks/>
              </p:cNvSpPr>
              <p:nvPr/>
            </p:nvSpPr>
            <p:spPr>
              <a:xfrm>
                <a:off x="457200" y="1703814"/>
                <a:ext cx="8552680" cy="1059239"/>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a:spcBef>
                    <a:spcPts val="0"/>
                  </a:spcBef>
                  <a:buFontTx/>
                  <a:buNone/>
                  <a:defRPr/>
                </a:pPr>
                <a:r>
                  <a:rPr lang="en-US" sz="2400" dirty="0"/>
                  <a:t>The </a:t>
                </a:r>
                <a:r>
                  <a:rPr lang="en-US" sz="2400" dirty="0">
                    <a:solidFill>
                      <a:schemeClr val="accent2"/>
                    </a:solidFill>
                  </a:rPr>
                  <a:t>posterior</a:t>
                </a:r>
                <a:r>
                  <a:rPr lang="en-US" sz="2400" dirty="0"/>
                  <a:t>, </a:t>
                </a:r>
                <a14:m>
                  <m:oMath xmlns:m="http://schemas.openxmlformats.org/officeDocument/2006/math">
                    <m:r>
                      <a:rPr lang="en-US" sz="2400" i="1">
                        <a:solidFill>
                          <a:schemeClr val="accent2"/>
                        </a:solidFill>
                        <a:latin typeface="Cambria Math" charset="0"/>
                      </a:rPr>
                      <m:t>𝑝</m:t>
                    </m:r>
                    <m:d>
                      <m:dPr>
                        <m:ctrlPr>
                          <a:rPr lang="en-US" sz="2400" i="1">
                            <a:solidFill>
                              <a:schemeClr val="accent2"/>
                            </a:solidFill>
                            <a:latin typeface="Cambria Math" panose="02040503050406030204" pitchFamily="18" charset="0"/>
                          </a:rPr>
                        </m:ctrlPr>
                      </m:dPr>
                      <m:e>
                        <m:r>
                          <a:rPr lang="en-US" sz="2400" i="1">
                            <a:solidFill>
                              <a:schemeClr val="accent2"/>
                            </a:solidFill>
                            <a:latin typeface="Cambria Math" charset="0"/>
                            <a:ea typeface="Cambria Math" charset="0"/>
                            <a:cs typeface="Cambria Math" charset="0"/>
                          </a:rPr>
                          <m:t>𝜃</m:t>
                        </m:r>
                      </m:e>
                      <m:e>
                        <m:r>
                          <a:rPr lang="en-US" sz="2400" i="1">
                            <a:solidFill>
                              <a:schemeClr val="accent2"/>
                            </a:solidFill>
                            <a:latin typeface="Cambria Math" panose="02040503050406030204" pitchFamily="18" charset="0"/>
                            <a:ea typeface="Cambria Math" charset="0"/>
                            <a:cs typeface="Cambria Math" charset="0"/>
                          </a:rPr>
                          <m:t>𝐷</m:t>
                        </m:r>
                      </m:e>
                    </m:d>
                    <m:r>
                      <a:rPr lang="en-US" sz="2400" i="1" smtClean="0">
                        <a:latin typeface="Cambria Math" panose="02040503050406030204" pitchFamily="18" charset="0"/>
                        <a:ea typeface="Cambria Math" panose="02040503050406030204" pitchFamily="18" charset="0"/>
                        <a:cs typeface="Cambria Math" charset="0"/>
                      </a:rPr>
                      <m:t>∝</m:t>
                    </m:r>
                    <m:r>
                      <a:rPr lang="en-US" sz="2400" i="1">
                        <a:solidFill>
                          <a:schemeClr val="accent1"/>
                        </a:solidFill>
                        <a:latin typeface="Cambria Math" charset="0"/>
                        <a:ea typeface="Cambria Math" charset="0"/>
                        <a:cs typeface="Cambria Math" charset="0"/>
                      </a:rPr>
                      <m:t>𝑝</m:t>
                    </m:r>
                    <m:r>
                      <a:rPr lang="en-US" sz="2400" i="1">
                        <a:solidFill>
                          <a:schemeClr val="accent1"/>
                        </a:solidFill>
                        <a:latin typeface="Cambria Math" panose="02040503050406030204" pitchFamily="18" charset="0"/>
                        <a:ea typeface="Cambria Math" charset="0"/>
                        <a:cs typeface="Cambria Math" charset="0"/>
                      </a:rPr>
                      <m:t>(</m:t>
                    </m:r>
                    <m:r>
                      <a:rPr lang="en-US" sz="2400" i="1">
                        <a:solidFill>
                          <a:schemeClr val="accent1"/>
                        </a:solidFill>
                        <a:latin typeface="Cambria Math" panose="02040503050406030204" pitchFamily="18" charset="0"/>
                        <a:ea typeface="Cambria Math" charset="0"/>
                        <a:cs typeface="Cambria Math" charset="0"/>
                      </a:rPr>
                      <m:t>𝐷</m:t>
                    </m:r>
                    <m:r>
                      <a:rPr lang="en-US" sz="2400" i="1">
                        <a:solidFill>
                          <a:schemeClr val="accent1"/>
                        </a:solidFill>
                        <a:latin typeface="Cambria Math" panose="02040503050406030204" pitchFamily="18" charset="0"/>
                        <a:ea typeface="Cambria Math" charset="0"/>
                        <a:cs typeface="Cambria Math" charset="0"/>
                      </a:rPr>
                      <m:t>|</m:t>
                    </m:r>
                    <m:r>
                      <a:rPr lang="en-US" sz="2400" i="1">
                        <a:solidFill>
                          <a:schemeClr val="accent1"/>
                        </a:solidFill>
                        <a:latin typeface="Cambria Math" panose="02040503050406030204" pitchFamily="18" charset="0"/>
                        <a:ea typeface="Cambria Math" charset="0"/>
                        <a:cs typeface="Cambria Math" charset="0"/>
                      </a:rPr>
                      <m:t>𝜃</m:t>
                    </m:r>
                    <m:r>
                      <a:rPr lang="en-US" sz="2400" i="1">
                        <a:solidFill>
                          <a:schemeClr val="accent1"/>
                        </a:solidFill>
                        <a:latin typeface="Cambria Math" panose="02040503050406030204" pitchFamily="18" charset="0"/>
                        <a:ea typeface="Cambria Math" charset="0"/>
                        <a:cs typeface="Cambria Math" charset="0"/>
                      </a:rPr>
                      <m:t>)</m:t>
                    </m:r>
                    <m:r>
                      <a:rPr lang="en-US" sz="2400" i="1">
                        <a:solidFill>
                          <a:schemeClr val="accent6"/>
                        </a:solidFill>
                        <a:latin typeface="Cambria Math" charset="0"/>
                        <a:ea typeface="Cambria Math" charset="0"/>
                        <a:cs typeface="Cambria Math" charset="0"/>
                      </a:rPr>
                      <m:t>𝑝</m:t>
                    </m:r>
                    <m:d>
                      <m:dPr>
                        <m:ctrlPr>
                          <a:rPr lang="en-US" sz="2400" i="1">
                            <a:solidFill>
                              <a:schemeClr val="accent6"/>
                            </a:solidFill>
                            <a:latin typeface="Cambria Math" panose="02040503050406030204" pitchFamily="18" charset="0"/>
                            <a:ea typeface="Cambria Math" charset="0"/>
                            <a:cs typeface="Cambria Math" charset="0"/>
                          </a:rPr>
                        </m:ctrlPr>
                      </m:dPr>
                      <m:e>
                        <m:r>
                          <a:rPr lang="en-US" sz="2400" i="1">
                            <a:solidFill>
                              <a:schemeClr val="accent6"/>
                            </a:solidFill>
                            <a:latin typeface="Cambria Math" charset="0"/>
                            <a:ea typeface="Cambria Math" charset="0"/>
                            <a:cs typeface="Cambria Math" charset="0"/>
                          </a:rPr>
                          <m:t>𝜃</m:t>
                        </m:r>
                      </m:e>
                    </m:d>
                  </m:oMath>
                </a14:m>
                <a:r>
                  <a:rPr lang="en-US" sz="2400" dirty="0"/>
                  <a:t> is not, generally, easy to “solve” for, generally because it is complicated, intensive to evaluate, and multidimensional.</a:t>
                </a:r>
              </a:p>
              <a:p>
                <a:pPr marL="0" indent="0" defTabSz="914400">
                  <a:spcBef>
                    <a:spcPts val="0"/>
                  </a:spcBef>
                  <a:buFontTx/>
                  <a:buNone/>
                  <a:defRPr/>
                </a:pPr>
                <a:endParaRPr lang="en-US" sz="2400" dirty="0"/>
              </a:p>
            </p:txBody>
          </p:sp>
        </mc:Choice>
        <mc:Fallback>
          <p:sp>
            <p:nvSpPr>
              <p:cNvPr id="5" name="Content Placeholder 2">
                <a:extLst>
                  <a:ext uri="{FF2B5EF4-FFF2-40B4-BE49-F238E27FC236}">
                    <a16:creationId xmlns:a16="http://schemas.microsoft.com/office/drawing/2014/main" id="{9EEFADDF-1972-914C-86A4-18FE9D794D32}"/>
                  </a:ext>
                </a:extLst>
              </p:cNvPr>
              <p:cNvSpPr txBox="1">
                <a:spLocks noRot="1" noChangeAspect="1" noMove="1" noResize="1" noEditPoints="1" noAdjustHandles="1" noChangeArrowheads="1" noChangeShapeType="1" noTextEdit="1"/>
              </p:cNvSpPr>
              <p:nvPr/>
            </p:nvSpPr>
            <p:spPr>
              <a:xfrm>
                <a:off x="457200" y="1703814"/>
                <a:ext cx="8552680" cy="1059239"/>
              </a:xfrm>
              <a:prstGeom prst="rect">
                <a:avLst/>
              </a:prstGeom>
              <a:blipFill>
                <a:blip r:embed="rId2"/>
                <a:stretch>
                  <a:fillRect l="-1187" t="-3529" b="-24706"/>
                </a:stretch>
              </a:blipFill>
            </p:spPr>
            <p:txBody>
              <a:bodyPr/>
              <a:lstStyle/>
              <a:p>
                <a:r>
                  <a:rPr lang="en-GB">
                    <a:noFill/>
                  </a:rPr>
                  <a:t> </a:t>
                </a:r>
              </a:p>
            </p:txBody>
          </p:sp>
        </mc:Fallback>
      </mc:AlternateContent>
      <p:grpSp>
        <p:nvGrpSpPr>
          <p:cNvPr id="7" name="Group 6">
            <a:extLst>
              <a:ext uri="{FF2B5EF4-FFF2-40B4-BE49-F238E27FC236}">
                <a16:creationId xmlns:a16="http://schemas.microsoft.com/office/drawing/2014/main" id="{149F26F3-95BB-CC42-AAAB-14D75E20C4B5}"/>
              </a:ext>
            </a:extLst>
          </p:cNvPr>
          <p:cNvGrpSpPr/>
          <p:nvPr/>
        </p:nvGrpSpPr>
        <p:grpSpPr>
          <a:xfrm>
            <a:off x="4432662" y="2840805"/>
            <a:ext cx="4968513" cy="3828920"/>
            <a:chOff x="6304004" y="4298612"/>
            <a:chExt cx="3320440" cy="2558854"/>
          </a:xfrm>
        </p:grpSpPr>
        <p:pic>
          <p:nvPicPr>
            <p:cNvPr id="10" name="Picture 9">
              <a:extLst>
                <a:ext uri="{FF2B5EF4-FFF2-40B4-BE49-F238E27FC236}">
                  <a16:creationId xmlns:a16="http://schemas.microsoft.com/office/drawing/2014/main" id="{1DDFBD02-F193-0E4D-BAE7-4D2EDE53EF47}"/>
                </a:ext>
              </a:extLst>
            </p:cNvPr>
            <p:cNvPicPr>
              <a:picLocks noChangeAspect="1"/>
            </p:cNvPicPr>
            <p:nvPr/>
          </p:nvPicPr>
          <p:blipFill rotWithShape="1">
            <a:blip r:embed="rId3"/>
            <a:srcRect t="17011" b="3338"/>
            <a:stretch/>
          </p:blipFill>
          <p:spPr>
            <a:xfrm>
              <a:off x="6304004" y="4298612"/>
              <a:ext cx="3058939" cy="2558854"/>
            </a:xfrm>
            <a:prstGeom prst="rect">
              <a:avLst/>
            </a:prstGeom>
          </p:spPr>
        </p:pic>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A5DE1396-D173-EB4F-88C4-0EE7ED499FE0}"/>
                    </a:ext>
                  </a:extLst>
                </p:cNvPr>
                <p:cNvSpPr txBox="1"/>
                <p:nvPr/>
              </p:nvSpPr>
              <p:spPr>
                <a:xfrm>
                  <a:off x="6304004" y="6355050"/>
                  <a:ext cx="3320440" cy="390803"/>
                </a:xfrm>
                <a:prstGeom prst="rect">
                  <a:avLst/>
                </a:prstGeom>
                <a:solidFill>
                  <a:schemeClr val="bg1"/>
                </a:solid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b="1" i="1" smtClean="0">
                                <a:solidFill>
                                  <a:schemeClr val="tx1"/>
                                </a:solidFill>
                                <a:latin typeface="Cambria Math" panose="02040503050406030204" pitchFamily="18" charset="0"/>
                              </a:rPr>
                            </m:ctrlPr>
                          </m:sSubPr>
                          <m:e>
                            <m:r>
                              <a:rPr lang="en-US" sz="3200" b="1" i="1">
                                <a:solidFill>
                                  <a:schemeClr val="tx1"/>
                                </a:solidFill>
                                <a:latin typeface="Cambria Math" panose="02040503050406030204" pitchFamily="18" charset="0"/>
                              </a:rPr>
                              <m:t>𝑹</m:t>
                            </m:r>
                          </m:e>
                          <m:sub>
                            <m:r>
                              <a:rPr lang="en-US" sz="3200" b="1" i="1">
                                <a:solidFill>
                                  <a:schemeClr val="tx1"/>
                                </a:solidFill>
                                <a:latin typeface="Cambria Math" panose="02040503050406030204" pitchFamily="18" charset="0"/>
                              </a:rPr>
                              <m:t>𝟎</m:t>
                            </m:r>
                          </m:sub>
                        </m:sSub>
                      </m:oMath>
                    </m:oMathPara>
                  </a14:m>
                  <a:endParaRPr lang="en-US" sz="3200" b="1" dirty="0">
                    <a:solidFill>
                      <a:schemeClr val="accent2"/>
                    </a:solidFill>
                  </a:endParaRPr>
                </a:p>
              </p:txBody>
            </p:sp>
          </mc:Choice>
          <mc:Fallback>
            <p:sp>
              <p:nvSpPr>
                <p:cNvPr id="13" name="TextBox 12">
                  <a:extLst>
                    <a:ext uri="{FF2B5EF4-FFF2-40B4-BE49-F238E27FC236}">
                      <a16:creationId xmlns:a16="http://schemas.microsoft.com/office/drawing/2014/main" id="{A5DE1396-D173-EB4F-88C4-0EE7ED499FE0}"/>
                    </a:ext>
                  </a:extLst>
                </p:cNvPr>
                <p:cNvSpPr txBox="1">
                  <a:spLocks noRot="1" noChangeAspect="1" noMove="1" noResize="1" noEditPoints="1" noAdjustHandles="1" noChangeArrowheads="1" noChangeShapeType="1" noTextEdit="1"/>
                </p:cNvSpPr>
                <p:nvPr/>
              </p:nvSpPr>
              <p:spPr>
                <a:xfrm>
                  <a:off x="6304004" y="6355050"/>
                  <a:ext cx="3320440" cy="390803"/>
                </a:xfrm>
                <a:prstGeom prst="rect">
                  <a:avLst/>
                </a:prstGeom>
                <a:blipFill>
                  <a:blip r:embed="rId4"/>
                  <a:stretch>
                    <a:fillRect b="-8511"/>
                  </a:stretch>
                </a:blipFill>
                <a:ln>
                  <a:noFill/>
                </a:ln>
              </p:spPr>
              <p:txBody>
                <a:bodyPr/>
                <a:lstStyle/>
                <a:p>
                  <a:r>
                    <a:rPr lang="en-GB">
                      <a:noFill/>
                    </a:rPr>
                    <a:t> </a:t>
                  </a:r>
                </a:p>
              </p:txBody>
            </p:sp>
          </mc:Fallback>
        </mc:AlternateContent>
      </p:grpSp>
      <mc:AlternateContent xmlns:mc="http://schemas.openxmlformats.org/markup-compatibility/2006">
        <mc:Choice xmlns:a14="http://schemas.microsoft.com/office/drawing/2010/main" Requires="a14">
          <p:sp>
            <p:nvSpPr>
              <p:cNvPr id="16" name="Content Placeholder 2">
                <a:extLst>
                  <a:ext uri="{FF2B5EF4-FFF2-40B4-BE49-F238E27FC236}">
                    <a16:creationId xmlns:a16="http://schemas.microsoft.com/office/drawing/2014/main" id="{EA6BADE8-88DD-204C-9DDA-83BD509CA931}"/>
                  </a:ext>
                </a:extLst>
              </p:cNvPr>
              <p:cNvSpPr txBox="1">
                <a:spLocks/>
              </p:cNvSpPr>
              <p:nvPr/>
            </p:nvSpPr>
            <p:spPr>
              <a:xfrm>
                <a:off x="414790" y="3047659"/>
                <a:ext cx="3975007" cy="355316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a:spcBef>
                    <a:spcPts val="0"/>
                  </a:spcBef>
                  <a:buFontTx/>
                  <a:buNone/>
                  <a:defRPr/>
                </a:pPr>
                <a:r>
                  <a:rPr lang="en-US" sz="2400" dirty="0"/>
                  <a:t>So how do we characterize the posterior, </a:t>
                </a:r>
                <a:r>
                  <a:rPr lang="en-US" sz="2400" i="1" dirty="0"/>
                  <a:t>i.e.</a:t>
                </a:r>
                <a:r>
                  <a:rPr lang="en-US" sz="2400" dirty="0"/>
                  <a:t>:</a:t>
                </a:r>
              </a:p>
              <a:p>
                <a:pPr defTabSz="914400">
                  <a:spcBef>
                    <a:spcPts val="0"/>
                  </a:spcBef>
                  <a:buFont typeface="Arial" panose="020B0604020202020204" pitchFamily="34" charset="0"/>
                  <a:buChar char="•"/>
                  <a:defRPr/>
                </a:pPr>
                <a:r>
                  <a:rPr lang="en-US" sz="2400" dirty="0"/>
                  <a:t>find the mean, median, mode of</a:t>
                </a:r>
                <a:r>
                  <a:rPr lang="en-US" sz="2400" dirty="0">
                    <a:solidFill>
                      <a:schemeClr val="tx1"/>
                    </a:solidFill>
                  </a:rPr>
                  <a:t> </a:t>
                </a:r>
                <a14:m>
                  <m:oMath xmlns:m="http://schemas.openxmlformats.org/officeDocument/2006/math">
                    <m:sSub>
                      <m:sSubPr>
                        <m:ctrlPr>
                          <a:rPr lang="en-US" sz="2400" b="1"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𝑹</m:t>
                        </m:r>
                      </m:e>
                      <m:sub>
                        <m:r>
                          <a:rPr lang="en-US" sz="2400" b="1" i="1">
                            <a:solidFill>
                              <a:schemeClr val="tx1"/>
                            </a:solidFill>
                            <a:latin typeface="Cambria Math" panose="02040503050406030204" pitchFamily="18" charset="0"/>
                          </a:rPr>
                          <m:t>𝟎</m:t>
                        </m:r>
                      </m:sub>
                    </m:sSub>
                  </m:oMath>
                </a14:m>
                <a:r>
                  <a:rPr lang="en-US" sz="2400" dirty="0"/>
                  <a:t>?</a:t>
                </a:r>
              </a:p>
              <a:p>
                <a:pPr defTabSz="914400">
                  <a:spcBef>
                    <a:spcPts val="0"/>
                  </a:spcBef>
                  <a:buFont typeface="Arial" panose="020B0604020202020204" pitchFamily="34" charset="0"/>
                  <a:buChar char="•"/>
                  <a:defRPr/>
                </a:pPr>
                <a:r>
                  <a:rPr lang="en-US" sz="2400" dirty="0"/>
                  <a:t>visualize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𝑹</m:t>
                        </m:r>
                      </m:e>
                      <m:sub>
                        <m:r>
                          <a:rPr lang="en-US" sz="2400" b="1" i="1">
                            <a:latin typeface="Cambria Math" panose="02040503050406030204" pitchFamily="18" charset="0"/>
                          </a:rPr>
                          <m:t>𝟎</m:t>
                        </m:r>
                      </m:sub>
                    </m:sSub>
                  </m:oMath>
                </a14:m>
                <a:r>
                  <a:rPr lang="en-US" sz="2400" dirty="0"/>
                  <a:t> in plots?</a:t>
                </a:r>
              </a:p>
              <a:p>
                <a:pPr defTabSz="914400">
                  <a:spcBef>
                    <a:spcPts val="0"/>
                  </a:spcBef>
                  <a:buFont typeface="Arial" panose="020B0604020202020204" pitchFamily="34" charset="0"/>
                  <a:buChar char="•"/>
                  <a:defRPr/>
                </a:pPr>
                <a:r>
                  <a:rPr lang="en-US" sz="2400" dirty="0"/>
                  <a:t>give “credible intervals” for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𝑹</m:t>
                        </m:r>
                      </m:e>
                      <m:sub>
                        <m:r>
                          <a:rPr lang="en-US" sz="2400" b="1" i="1">
                            <a:latin typeface="Cambria Math" panose="02040503050406030204" pitchFamily="18" charset="0"/>
                          </a:rPr>
                          <m:t>𝟎</m:t>
                        </m:r>
                      </m:sub>
                    </m:sSub>
                  </m:oMath>
                </a14:m>
                <a:r>
                  <a:rPr lang="en-US" sz="2400" dirty="0"/>
                  <a:t>?</a:t>
                </a:r>
              </a:p>
              <a:p>
                <a:pPr defTabSz="914400">
                  <a:spcBef>
                    <a:spcPts val="0"/>
                  </a:spcBef>
                  <a:buFont typeface="Arial" panose="020B0604020202020204" pitchFamily="34" charset="0"/>
                  <a:buChar char="•"/>
                  <a:defRPr/>
                </a:pPr>
                <a:r>
                  <a:rPr lang="en-US" sz="2400" dirty="0"/>
                  <a:t>use fitted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𝑹</m:t>
                        </m:r>
                      </m:e>
                      <m:sub>
                        <m:r>
                          <a:rPr lang="en-US" sz="2400" b="1" i="1">
                            <a:latin typeface="Cambria Math" panose="02040503050406030204" pitchFamily="18" charset="0"/>
                          </a:rPr>
                          <m:t>𝟎</m:t>
                        </m:r>
                      </m:sub>
                    </m:sSub>
                  </m:oMath>
                </a14:m>
                <a:r>
                  <a:rPr lang="en-US" sz="2400" dirty="0"/>
                  <a:t> to make predictions?</a:t>
                </a:r>
              </a:p>
              <a:p>
                <a:pPr marL="0" indent="0" defTabSz="914400">
                  <a:spcBef>
                    <a:spcPts val="0"/>
                  </a:spcBef>
                  <a:buFontTx/>
                  <a:buNone/>
                  <a:defRPr/>
                </a:pPr>
                <a:endParaRPr lang="en-US" sz="2400" dirty="0"/>
              </a:p>
            </p:txBody>
          </p:sp>
        </mc:Choice>
        <mc:Fallback>
          <p:sp>
            <p:nvSpPr>
              <p:cNvPr id="16" name="Content Placeholder 2">
                <a:extLst>
                  <a:ext uri="{FF2B5EF4-FFF2-40B4-BE49-F238E27FC236}">
                    <a16:creationId xmlns:a16="http://schemas.microsoft.com/office/drawing/2014/main" id="{EA6BADE8-88DD-204C-9DDA-83BD509CA931}"/>
                  </a:ext>
                </a:extLst>
              </p:cNvPr>
              <p:cNvSpPr txBox="1">
                <a:spLocks noRot="1" noChangeAspect="1" noMove="1" noResize="1" noEditPoints="1" noAdjustHandles="1" noChangeArrowheads="1" noChangeShapeType="1" noTextEdit="1"/>
              </p:cNvSpPr>
              <p:nvPr/>
            </p:nvSpPr>
            <p:spPr>
              <a:xfrm>
                <a:off x="414790" y="3047659"/>
                <a:ext cx="3975007" cy="3553166"/>
              </a:xfrm>
              <a:prstGeom prst="rect">
                <a:avLst/>
              </a:prstGeom>
              <a:blipFill>
                <a:blip r:embed="rId5"/>
                <a:stretch>
                  <a:fillRect l="-2548" t="-1429" r="-1274"/>
                </a:stretch>
              </a:blipFill>
            </p:spPr>
            <p:txBody>
              <a:bodyPr/>
              <a:lstStyle/>
              <a:p>
                <a:r>
                  <a:rPr lang="en-GB">
                    <a:noFill/>
                  </a:rPr>
                  <a:t> </a:t>
                </a:r>
              </a:p>
            </p:txBody>
          </p:sp>
        </mc:Fallback>
      </mc:AlternateContent>
    </p:spTree>
    <p:extLst>
      <p:ext uri="{BB962C8B-B14F-4D97-AF65-F5344CB8AC3E}">
        <p14:creationId xmlns:p14="http://schemas.microsoft.com/office/powerpoint/2010/main" val="3811251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544"/>
            <a:ext cx="8229600" cy="1143000"/>
          </a:xfrm>
        </p:spPr>
        <p:txBody>
          <a:bodyPr>
            <a:normAutofit fontScale="90000"/>
          </a:bodyPr>
          <a:lstStyle/>
          <a:p>
            <a:r>
              <a:rPr lang="en-US" dirty="0"/>
              <a:t>Methods suitable in low dimensions</a:t>
            </a:r>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9EEFADDF-1972-914C-86A4-18FE9D794D32}"/>
                  </a:ext>
                </a:extLst>
              </p:cNvPr>
              <p:cNvSpPr txBox="1">
                <a:spLocks/>
              </p:cNvSpPr>
              <p:nvPr/>
            </p:nvSpPr>
            <p:spPr>
              <a:xfrm>
                <a:off x="457200" y="1703814"/>
                <a:ext cx="8552680" cy="1059239"/>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a:spcBef>
                    <a:spcPts val="0"/>
                  </a:spcBef>
                  <a:buFontTx/>
                  <a:buNone/>
                  <a:defRPr/>
                </a:pPr>
                <a:r>
                  <a:rPr lang="en-US" sz="2400" dirty="0"/>
                  <a:t>When the </a:t>
                </a:r>
                <a:r>
                  <a:rPr lang="en-US" sz="2400" dirty="0">
                    <a:solidFill>
                      <a:schemeClr val="accent2"/>
                    </a:solidFill>
                  </a:rPr>
                  <a:t>posterior</a:t>
                </a:r>
                <a:r>
                  <a:rPr lang="en-US" sz="2400" dirty="0"/>
                  <a:t> </a:t>
                </a:r>
                <a14:m>
                  <m:oMath xmlns:m="http://schemas.openxmlformats.org/officeDocument/2006/math">
                    <m:r>
                      <a:rPr lang="en-US" sz="2400" i="1">
                        <a:solidFill>
                          <a:schemeClr val="accent2"/>
                        </a:solidFill>
                        <a:latin typeface="Cambria Math" charset="0"/>
                      </a:rPr>
                      <m:t>𝑝</m:t>
                    </m:r>
                    <m:d>
                      <m:dPr>
                        <m:ctrlPr>
                          <a:rPr lang="en-US" sz="2400" i="1">
                            <a:solidFill>
                              <a:schemeClr val="accent2"/>
                            </a:solidFill>
                            <a:latin typeface="Cambria Math" panose="02040503050406030204" pitchFamily="18" charset="0"/>
                          </a:rPr>
                        </m:ctrlPr>
                      </m:dPr>
                      <m:e>
                        <m:r>
                          <a:rPr lang="en-US" sz="2400" i="1">
                            <a:solidFill>
                              <a:schemeClr val="accent2"/>
                            </a:solidFill>
                            <a:latin typeface="Cambria Math" charset="0"/>
                            <a:ea typeface="Cambria Math" charset="0"/>
                            <a:cs typeface="Cambria Math" charset="0"/>
                          </a:rPr>
                          <m:t>𝜃</m:t>
                        </m:r>
                      </m:e>
                      <m:e>
                        <m:r>
                          <a:rPr lang="en-US" sz="2400" i="1">
                            <a:solidFill>
                              <a:schemeClr val="accent2"/>
                            </a:solidFill>
                            <a:latin typeface="Cambria Math" panose="02040503050406030204" pitchFamily="18" charset="0"/>
                            <a:ea typeface="Cambria Math" charset="0"/>
                            <a:cs typeface="Cambria Math" charset="0"/>
                          </a:rPr>
                          <m:t>𝐷</m:t>
                        </m:r>
                      </m:e>
                    </m:d>
                  </m:oMath>
                </a14:m>
                <a:r>
                  <a:rPr lang="en-US" sz="2400" dirty="0"/>
                  <a:t> has relatively few dimensions (i.e. </a:t>
                </a:r>
                <a14:m>
                  <m:oMath xmlns:m="http://schemas.openxmlformats.org/officeDocument/2006/math">
                    <m:r>
                      <a:rPr lang="en-US" sz="2400" i="1" smtClean="0">
                        <a:solidFill>
                          <a:schemeClr val="tx1"/>
                        </a:solidFill>
                        <a:latin typeface="Cambria Math" charset="0"/>
                        <a:ea typeface="Cambria Math" charset="0"/>
                        <a:cs typeface="Cambria Math" charset="0"/>
                      </a:rPr>
                      <m:t>𝜃</m:t>
                    </m:r>
                    <m:r>
                      <a:rPr lang="en-GB" sz="2400" b="0" i="1" smtClean="0">
                        <a:solidFill>
                          <a:schemeClr val="tx1"/>
                        </a:solidFill>
                        <a:latin typeface="Cambria Math" panose="02040503050406030204" pitchFamily="18" charset="0"/>
                        <a:ea typeface="Cambria Math" charset="0"/>
                        <a:cs typeface="Cambria Math" charset="0"/>
                      </a:rPr>
                      <m:t>∈</m:t>
                    </m:r>
                    <m:sSup>
                      <m:sSupPr>
                        <m:ctrlPr>
                          <a:rPr lang="en-GB" sz="2400" b="0" i="1" smtClean="0">
                            <a:solidFill>
                              <a:schemeClr val="tx1"/>
                            </a:solidFill>
                            <a:latin typeface="Cambria Math" panose="02040503050406030204" pitchFamily="18" charset="0"/>
                            <a:ea typeface="Cambria Math" panose="02040503050406030204" pitchFamily="18" charset="0"/>
                            <a:cs typeface="Cambria Math" charset="0"/>
                          </a:rPr>
                        </m:ctrlPr>
                      </m:sSupPr>
                      <m:e>
                        <m:r>
                          <a:rPr lang="en-GB" sz="2400" b="0" i="1" smtClean="0">
                            <a:solidFill>
                              <a:schemeClr val="tx1"/>
                            </a:solidFill>
                            <a:latin typeface="Cambria Math" panose="02040503050406030204" pitchFamily="18" charset="0"/>
                            <a:ea typeface="Cambria Math" panose="02040503050406030204" pitchFamily="18" charset="0"/>
                            <a:cs typeface="Cambria Math" charset="0"/>
                          </a:rPr>
                          <m:t>ℝ</m:t>
                        </m:r>
                      </m:e>
                      <m:sup>
                        <m:r>
                          <a:rPr lang="en-GB" sz="2400" b="0" i="1" smtClean="0">
                            <a:solidFill>
                              <a:schemeClr val="tx1"/>
                            </a:solidFill>
                            <a:latin typeface="Cambria Math" panose="02040503050406030204" pitchFamily="18" charset="0"/>
                            <a:ea typeface="Cambria Math" panose="02040503050406030204" pitchFamily="18" charset="0"/>
                            <a:cs typeface="Cambria Math" charset="0"/>
                          </a:rPr>
                          <m:t>𝑑</m:t>
                        </m:r>
                      </m:sup>
                    </m:sSup>
                  </m:oMath>
                </a14:m>
                <a:r>
                  <a:rPr lang="en-US" sz="2400" dirty="0"/>
                  <a:t> with </a:t>
                </a:r>
                <a14:m>
                  <m:oMath xmlns:m="http://schemas.openxmlformats.org/officeDocument/2006/math">
                    <m:r>
                      <a:rPr lang="en-GB" sz="2400" b="0" i="1" smtClean="0">
                        <a:latin typeface="Cambria Math" panose="02040503050406030204" pitchFamily="18" charset="0"/>
                      </a:rPr>
                      <m:t>𝑑</m:t>
                    </m:r>
                    <m:r>
                      <a:rPr lang="en-GB" sz="2400" b="0" i="1" smtClean="0">
                        <a:latin typeface="Cambria Math" panose="02040503050406030204" pitchFamily="18" charset="0"/>
                      </a:rPr>
                      <m:t>=1</m:t>
                    </m:r>
                  </m:oMath>
                </a14:m>
                <a:r>
                  <a:rPr lang="en-US" sz="2400" dirty="0"/>
                  <a:t> or </a:t>
                </a:r>
                <a14:m>
                  <m:oMath xmlns:m="http://schemas.openxmlformats.org/officeDocument/2006/math">
                    <m:r>
                      <a:rPr lang="en-US" sz="2400" i="1" dirty="0" smtClean="0">
                        <a:latin typeface="Cambria Math" panose="02040503050406030204" pitchFamily="18" charset="0"/>
                      </a:rPr>
                      <m:t>2</m:t>
                    </m:r>
                  </m:oMath>
                </a14:m>
                <a:r>
                  <a:rPr lang="en-US" sz="2400" dirty="0"/>
                  <a:t>) there are “simpler” methods than MCMC that may give equally good results.</a:t>
                </a:r>
              </a:p>
              <a:p>
                <a:pPr marL="0" indent="0" defTabSz="914400">
                  <a:spcBef>
                    <a:spcPts val="0"/>
                  </a:spcBef>
                  <a:buFontTx/>
                  <a:buNone/>
                  <a:defRPr/>
                </a:pPr>
                <a:endParaRPr lang="en-US" sz="2400" dirty="0"/>
              </a:p>
            </p:txBody>
          </p:sp>
        </mc:Choice>
        <mc:Fallback>
          <p:sp>
            <p:nvSpPr>
              <p:cNvPr id="5" name="Content Placeholder 2">
                <a:extLst>
                  <a:ext uri="{FF2B5EF4-FFF2-40B4-BE49-F238E27FC236}">
                    <a16:creationId xmlns:a16="http://schemas.microsoft.com/office/drawing/2014/main" id="{9EEFADDF-1972-914C-86A4-18FE9D794D32}"/>
                  </a:ext>
                </a:extLst>
              </p:cNvPr>
              <p:cNvSpPr txBox="1">
                <a:spLocks noRot="1" noChangeAspect="1" noMove="1" noResize="1" noEditPoints="1" noAdjustHandles="1" noChangeArrowheads="1" noChangeShapeType="1" noTextEdit="1"/>
              </p:cNvSpPr>
              <p:nvPr/>
            </p:nvSpPr>
            <p:spPr>
              <a:xfrm>
                <a:off x="457200" y="1703814"/>
                <a:ext cx="8552680" cy="1059239"/>
              </a:xfrm>
              <a:prstGeom prst="rect">
                <a:avLst/>
              </a:prstGeom>
              <a:blipFill>
                <a:blip r:embed="rId2"/>
                <a:stretch>
                  <a:fillRect l="-1187" t="-3529" b="-24706"/>
                </a:stretch>
              </a:blipFill>
            </p:spPr>
            <p:txBody>
              <a:bodyPr/>
              <a:lstStyle/>
              <a:p>
                <a:r>
                  <a:rPr lang="en-GB">
                    <a:noFill/>
                  </a:rPr>
                  <a:t> </a:t>
                </a:r>
              </a:p>
            </p:txBody>
          </p:sp>
        </mc:Fallback>
      </mc:AlternateContent>
      <p:sp>
        <p:nvSpPr>
          <p:cNvPr id="16" name="Content Placeholder 2">
            <a:extLst>
              <a:ext uri="{FF2B5EF4-FFF2-40B4-BE49-F238E27FC236}">
                <a16:creationId xmlns:a16="http://schemas.microsoft.com/office/drawing/2014/main" id="{EA6BADE8-88DD-204C-9DDA-83BD509CA931}"/>
              </a:ext>
            </a:extLst>
          </p:cNvPr>
          <p:cNvSpPr txBox="1">
            <a:spLocks/>
          </p:cNvSpPr>
          <p:nvPr/>
        </p:nvSpPr>
        <p:spPr>
          <a:xfrm>
            <a:off x="414790" y="3247349"/>
            <a:ext cx="3873431" cy="273303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a:spcBef>
                <a:spcPts val="0"/>
              </a:spcBef>
              <a:buFontTx/>
              <a:buNone/>
              <a:defRPr/>
            </a:pPr>
            <a:r>
              <a:rPr lang="en-US" sz="2400" dirty="0"/>
              <a:t>We will start by exploring two such methods:</a:t>
            </a:r>
          </a:p>
          <a:p>
            <a:pPr defTabSz="914400">
              <a:spcBef>
                <a:spcPts val="0"/>
              </a:spcBef>
              <a:defRPr/>
            </a:pPr>
            <a:r>
              <a:rPr lang="en-US" sz="2400" dirty="0"/>
              <a:t>grid approximation </a:t>
            </a:r>
          </a:p>
          <a:p>
            <a:pPr defTabSz="914400">
              <a:spcBef>
                <a:spcPts val="0"/>
              </a:spcBef>
              <a:defRPr/>
            </a:pPr>
            <a:r>
              <a:rPr lang="en-US" sz="2400" dirty="0"/>
              <a:t>rejection sampling</a:t>
            </a:r>
          </a:p>
          <a:p>
            <a:pPr marL="0" indent="0" defTabSz="914400">
              <a:spcBef>
                <a:spcPts val="0"/>
              </a:spcBef>
              <a:buFontTx/>
              <a:buNone/>
              <a:defRPr/>
            </a:pPr>
            <a:endParaRPr lang="en-US" sz="2400" dirty="0"/>
          </a:p>
        </p:txBody>
      </p:sp>
      <p:grpSp>
        <p:nvGrpSpPr>
          <p:cNvPr id="3" name="Group 2">
            <a:extLst>
              <a:ext uri="{FF2B5EF4-FFF2-40B4-BE49-F238E27FC236}">
                <a16:creationId xmlns:a16="http://schemas.microsoft.com/office/drawing/2014/main" id="{A04167CE-A704-67DE-ECDB-63BC37A67D18}"/>
              </a:ext>
            </a:extLst>
          </p:cNvPr>
          <p:cNvGrpSpPr/>
          <p:nvPr/>
        </p:nvGrpSpPr>
        <p:grpSpPr>
          <a:xfrm>
            <a:off x="4432662" y="2840805"/>
            <a:ext cx="4968513" cy="3828920"/>
            <a:chOff x="6304004" y="4298612"/>
            <a:chExt cx="3320440" cy="2558854"/>
          </a:xfrm>
        </p:grpSpPr>
        <p:pic>
          <p:nvPicPr>
            <p:cNvPr id="4" name="Picture 3">
              <a:extLst>
                <a:ext uri="{FF2B5EF4-FFF2-40B4-BE49-F238E27FC236}">
                  <a16:creationId xmlns:a16="http://schemas.microsoft.com/office/drawing/2014/main" id="{AC0886A4-260F-0F13-C111-1E0FBD61FD67}"/>
                </a:ext>
              </a:extLst>
            </p:cNvPr>
            <p:cNvPicPr>
              <a:picLocks noChangeAspect="1"/>
            </p:cNvPicPr>
            <p:nvPr/>
          </p:nvPicPr>
          <p:blipFill rotWithShape="1">
            <a:blip r:embed="rId3"/>
            <a:srcRect t="17011" b="3338"/>
            <a:stretch/>
          </p:blipFill>
          <p:spPr>
            <a:xfrm>
              <a:off x="6304004" y="4298612"/>
              <a:ext cx="3058939" cy="2558854"/>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E52C65D-2A2A-92B9-63B2-1760A99E4DA0}"/>
                    </a:ext>
                  </a:extLst>
                </p:cNvPr>
                <p:cNvSpPr txBox="1"/>
                <p:nvPr/>
              </p:nvSpPr>
              <p:spPr>
                <a:xfrm>
                  <a:off x="6304004" y="6355050"/>
                  <a:ext cx="3320440" cy="390803"/>
                </a:xfrm>
                <a:prstGeom prst="rect">
                  <a:avLst/>
                </a:prstGeom>
                <a:solidFill>
                  <a:schemeClr val="bg1"/>
                </a:solid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b="1" i="1" smtClean="0">
                                <a:solidFill>
                                  <a:schemeClr val="tx1"/>
                                </a:solidFill>
                                <a:latin typeface="Cambria Math" panose="02040503050406030204" pitchFamily="18" charset="0"/>
                              </a:rPr>
                            </m:ctrlPr>
                          </m:sSubPr>
                          <m:e>
                            <m:r>
                              <a:rPr lang="en-US" sz="3200" b="1" i="1">
                                <a:solidFill>
                                  <a:schemeClr val="tx1"/>
                                </a:solidFill>
                                <a:latin typeface="Cambria Math" panose="02040503050406030204" pitchFamily="18" charset="0"/>
                              </a:rPr>
                              <m:t>𝑹</m:t>
                            </m:r>
                          </m:e>
                          <m:sub>
                            <m:r>
                              <a:rPr lang="en-US" sz="3200" b="1" i="1">
                                <a:solidFill>
                                  <a:schemeClr val="tx1"/>
                                </a:solidFill>
                                <a:latin typeface="Cambria Math" panose="02040503050406030204" pitchFamily="18" charset="0"/>
                              </a:rPr>
                              <m:t>𝟎</m:t>
                            </m:r>
                          </m:sub>
                        </m:sSub>
                      </m:oMath>
                    </m:oMathPara>
                  </a14:m>
                  <a:endParaRPr lang="en-US" sz="3200" b="1" dirty="0">
                    <a:solidFill>
                      <a:schemeClr val="accent2"/>
                    </a:solidFill>
                  </a:endParaRPr>
                </a:p>
              </p:txBody>
            </p:sp>
          </mc:Choice>
          <mc:Fallback>
            <p:sp>
              <p:nvSpPr>
                <p:cNvPr id="6" name="TextBox 5">
                  <a:extLst>
                    <a:ext uri="{FF2B5EF4-FFF2-40B4-BE49-F238E27FC236}">
                      <a16:creationId xmlns:a16="http://schemas.microsoft.com/office/drawing/2014/main" id="{EE52C65D-2A2A-92B9-63B2-1760A99E4DA0}"/>
                    </a:ext>
                  </a:extLst>
                </p:cNvPr>
                <p:cNvSpPr txBox="1">
                  <a:spLocks noRot="1" noChangeAspect="1" noMove="1" noResize="1" noEditPoints="1" noAdjustHandles="1" noChangeArrowheads="1" noChangeShapeType="1" noTextEdit="1"/>
                </p:cNvSpPr>
                <p:nvPr/>
              </p:nvSpPr>
              <p:spPr>
                <a:xfrm>
                  <a:off x="6304004" y="6355050"/>
                  <a:ext cx="3320440" cy="390803"/>
                </a:xfrm>
                <a:prstGeom prst="rect">
                  <a:avLst/>
                </a:prstGeom>
                <a:blipFill>
                  <a:blip r:embed="rId4"/>
                  <a:stretch>
                    <a:fillRect b="-8511"/>
                  </a:stretch>
                </a:blipFill>
                <a:ln>
                  <a:noFill/>
                </a:ln>
              </p:spPr>
              <p:txBody>
                <a:bodyPr/>
                <a:lstStyle/>
                <a:p>
                  <a:r>
                    <a:rPr lang="en-GB">
                      <a:noFill/>
                    </a:rPr>
                    <a:t> </a:t>
                  </a:r>
                </a:p>
              </p:txBody>
            </p:sp>
          </mc:Fallback>
        </mc:AlternateContent>
      </p:grpSp>
    </p:spTree>
    <p:extLst>
      <p:ext uri="{BB962C8B-B14F-4D97-AF65-F5344CB8AC3E}">
        <p14:creationId xmlns:p14="http://schemas.microsoft.com/office/powerpoint/2010/main" val="3641395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Method 1: Grid approximation</a:t>
            </a:r>
          </a:p>
        </p:txBody>
      </p:sp>
      <p:pic>
        <p:nvPicPr>
          <p:cNvPr id="7" name="Picture 6" descr="MCMC_curv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7158" y="1608667"/>
            <a:ext cx="6283641" cy="4717284"/>
          </a:xfrm>
          <a:prstGeom prst="rect">
            <a:avLst/>
          </a:prstGeom>
        </p:spPr>
      </p:pic>
      <mc:AlternateContent xmlns:mc="http://schemas.openxmlformats.org/markup-compatibility/2006" xmlns:a14="http://schemas.microsoft.com/office/drawing/2010/main">
        <mc:Choice Requires="a14">
          <p:sp>
            <p:nvSpPr>
              <p:cNvPr id="6" name="Content Placeholder 2"/>
              <p:cNvSpPr txBox="1">
                <a:spLocks/>
              </p:cNvSpPr>
              <p:nvPr/>
            </p:nvSpPr>
            <p:spPr>
              <a:xfrm>
                <a:off x="4734560" y="6046987"/>
                <a:ext cx="325120" cy="411982"/>
              </a:xfrm>
              <a:prstGeom prst="rect">
                <a:avLst/>
              </a:prstGeom>
              <a:solidFill>
                <a:schemeClr val="bg1"/>
              </a:solidFill>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
                    </m:oMathParaPr>
                    <m:oMath xmlns:m="http://schemas.openxmlformats.org/officeDocument/2006/math">
                      <m:r>
                        <a:rPr lang="en-US" sz="2400" i="1" smtClean="0">
                          <a:latin typeface="Cambria Math" charset="0"/>
                          <a:ea typeface="Cambria Math" charset="0"/>
                          <a:cs typeface="Cambria Math" charset="0"/>
                        </a:rPr>
                        <m:t>𝜃</m:t>
                      </m:r>
                    </m:oMath>
                  </m:oMathPara>
                </a14:m>
                <a:endParaRPr lang="en-US" sz="2400" dirty="0"/>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4734560" y="6046987"/>
                <a:ext cx="325120" cy="411982"/>
              </a:xfrm>
              <a:prstGeom prst="rect">
                <a:avLst/>
              </a:prstGeom>
              <a:blipFill rotWithShape="0">
                <a:blip r:embed="rId4"/>
                <a:stretch>
                  <a:fillRect l="-13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p:cNvSpPr txBox="1">
                <a:spLocks/>
              </p:cNvSpPr>
              <p:nvPr/>
            </p:nvSpPr>
            <p:spPr>
              <a:xfrm rot="16200000">
                <a:off x="-432874" y="3487958"/>
                <a:ext cx="3812149" cy="416560"/>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Group"/>
                    </m:oMathParaPr>
                    <m:oMath xmlns:m="http://schemas.openxmlformats.org/officeDocument/2006/math">
                      <m:r>
                        <a:rPr lang="en-US" sz="2000" b="0" i="1" smtClean="0">
                          <a:latin typeface="Cambria Math" charset="0"/>
                          <a:ea typeface="Cambria Math" charset="0"/>
                          <a:cs typeface="Cambria Math" charset="0"/>
                        </a:rPr>
                        <m:t>𝑓</m:t>
                      </m:r>
                      <m:d>
                        <m:dPr>
                          <m:ctrlPr>
                            <a:rPr lang="en-US" sz="2000" b="0" i="1" smtClean="0">
                              <a:latin typeface="Cambria Math" panose="02040503050406030204" pitchFamily="18" charset="0"/>
                              <a:ea typeface="Cambria Math" charset="0"/>
                              <a:cs typeface="Cambria Math" charset="0"/>
                            </a:rPr>
                          </m:ctrlPr>
                        </m:dPr>
                        <m:e>
                          <m:r>
                            <a:rPr lang="en-US" sz="2000" b="0" i="1" smtClean="0">
                              <a:latin typeface="Cambria Math" charset="0"/>
                              <a:ea typeface="Cambria Math" charset="0"/>
                              <a:cs typeface="Cambria Math" charset="0"/>
                            </a:rPr>
                            <m:t>𝜃</m:t>
                          </m:r>
                        </m:e>
                      </m:d>
                    </m:oMath>
                  </m:oMathPara>
                </a14:m>
                <a:endParaRPr lang="en-US" sz="2000" b="0" dirty="0">
                  <a:ea typeface="Cambria Math" charset="0"/>
                  <a:cs typeface="Cambria Math" charset="0"/>
                </a:endParaRPr>
              </a:p>
              <a:p>
                <a:pPr marL="0" indent="0" algn="ctr" defTabSz="914400">
                  <a:spcBef>
                    <a:spcPts val="0"/>
                  </a:spcBef>
                  <a:buFontTx/>
                  <a:buNone/>
                </a:pPr>
                <a:endParaRPr lang="en-US" sz="2400" dirty="0"/>
              </a:p>
            </p:txBody>
          </p:sp>
        </mc:Choice>
        <mc:Fallback xmlns="">
          <p:sp>
            <p:nvSpPr>
              <p:cNvPr id="8" name="Content Placeholder 2"/>
              <p:cNvSpPr txBox="1">
                <a:spLocks noRot="1" noChangeAspect="1" noMove="1" noResize="1" noEditPoints="1" noAdjustHandles="1" noChangeArrowheads="1" noChangeShapeType="1" noTextEdit="1"/>
              </p:cNvSpPr>
              <p:nvPr/>
            </p:nvSpPr>
            <p:spPr>
              <a:xfrm rot="16200000">
                <a:off x="-432874" y="3487958"/>
                <a:ext cx="3812149" cy="416560"/>
              </a:xfrm>
              <a:prstGeom prst="rect">
                <a:avLst/>
              </a:prstGeom>
              <a:blipFill>
                <a:blip r:embed="rId5"/>
                <a:stretch>
                  <a:fillRect r="-9091"/>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967BBFC0-AE7D-224C-8AC8-810530341D30}"/>
              </a:ext>
            </a:extLst>
          </p:cNvPr>
          <p:cNvCxnSpPr>
            <a:cxnSpLocks/>
          </p:cNvCxnSpPr>
          <p:nvPr/>
        </p:nvCxnSpPr>
        <p:spPr>
          <a:xfrm>
            <a:off x="2971800" y="5602313"/>
            <a:ext cx="0" cy="0"/>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2B7ACC8C-DB8C-5949-8C2B-726AE1D11218}"/>
              </a:ext>
            </a:extLst>
          </p:cNvPr>
          <p:cNvCxnSpPr>
            <a:cxnSpLocks/>
          </p:cNvCxnSpPr>
          <p:nvPr/>
        </p:nvCxnSpPr>
        <p:spPr>
          <a:xfrm>
            <a:off x="3138488" y="5590385"/>
            <a:ext cx="0" cy="0"/>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88DE70D2-18DB-744F-955E-3B40FC7AA877}"/>
              </a:ext>
            </a:extLst>
          </p:cNvPr>
          <p:cNvCxnSpPr>
            <a:cxnSpLocks/>
          </p:cNvCxnSpPr>
          <p:nvPr/>
        </p:nvCxnSpPr>
        <p:spPr>
          <a:xfrm flipV="1">
            <a:off x="3305176" y="5546361"/>
            <a:ext cx="0" cy="55952"/>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grpSp>
        <p:nvGrpSpPr>
          <p:cNvPr id="92" name="Group 91">
            <a:extLst>
              <a:ext uri="{FF2B5EF4-FFF2-40B4-BE49-F238E27FC236}">
                <a16:creationId xmlns:a16="http://schemas.microsoft.com/office/drawing/2014/main" id="{B08BD028-7648-C54A-B638-B773A0E70205}"/>
              </a:ext>
            </a:extLst>
          </p:cNvPr>
          <p:cNvGrpSpPr/>
          <p:nvPr/>
        </p:nvGrpSpPr>
        <p:grpSpPr>
          <a:xfrm>
            <a:off x="3471864" y="2076138"/>
            <a:ext cx="3333760" cy="3526175"/>
            <a:chOff x="3471864" y="2076138"/>
            <a:chExt cx="3333760" cy="3526175"/>
          </a:xfrm>
        </p:grpSpPr>
        <p:cxnSp>
          <p:nvCxnSpPr>
            <p:cNvPr id="13" name="Straight Arrow Connector 12">
              <a:extLst>
                <a:ext uri="{FF2B5EF4-FFF2-40B4-BE49-F238E27FC236}">
                  <a16:creationId xmlns:a16="http://schemas.microsoft.com/office/drawing/2014/main" id="{C18D1AFB-383A-EE44-8BC4-E2A31EC011DD}"/>
                </a:ext>
              </a:extLst>
            </p:cNvPr>
            <p:cNvCxnSpPr>
              <a:cxnSpLocks/>
            </p:cNvCxnSpPr>
            <p:nvPr/>
          </p:nvCxnSpPr>
          <p:spPr>
            <a:xfrm flipV="1">
              <a:off x="3471864" y="5433934"/>
              <a:ext cx="0" cy="168379"/>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F2CFFA5F-F888-CD4F-B6AA-E19E53197A53}"/>
                </a:ext>
              </a:extLst>
            </p:cNvPr>
            <p:cNvCxnSpPr>
              <a:cxnSpLocks/>
            </p:cNvCxnSpPr>
            <p:nvPr/>
          </p:nvCxnSpPr>
          <p:spPr>
            <a:xfrm flipV="1">
              <a:off x="3638552" y="5231567"/>
              <a:ext cx="0" cy="370746"/>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CF8A1AE4-3108-3C49-BA25-566D5E14F037}"/>
                </a:ext>
              </a:extLst>
            </p:cNvPr>
            <p:cNvCxnSpPr>
              <a:cxnSpLocks/>
            </p:cNvCxnSpPr>
            <p:nvPr/>
          </p:nvCxnSpPr>
          <p:spPr>
            <a:xfrm flipV="1">
              <a:off x="3805240" y="4849318"/>
              <a:ext cx="0" cy="752995"/>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D591B4AF-C640-BF49-AAA1-19EBD827774E}"/>
                </a:ext>
              </a:extLst>
            </p:cNvPr>
            <p:cNvCxnSpPr/>
            <p:nvPr/>
          </p:nvCxnSpPr>
          <p:spPr>
            <a:xfrm flipV="1">
              <a:off x="3971928" y="4402163"/>
              <a:ext cx="0" cy="1200150"/>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23FBCFA6-51B4-A847-AF8F-12E8C5CF2302}"/>
                </a:ext>
              </a:extLst>
            </p:cNvPr>
            <p:cNvCxnSpPr>
              <a:cxnSpLocks/>
            </p:cNvCxnSpPr>
            <p:nvPr/>
          </p:nvCxnSpPr>
          <p:spPr>
            <a:xfrm flipV="1">
              <a:off x="4138616" y="3949908"/>
              <a:ext cx="0" cy="1652405"/>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3BB3DB67-828C-9E42-AFF9-A21ADE818819}"/>
                </a:ext>
              </a:extLst>
            </p:cNvPr>
            <p:cNvCxnSpPr>
              <a:cxnSpLocks/>
            </p:cNvCxnSpPr>
            <p:nvPr/>
          </p:nvCxnSpPr>
          <p:spPr>
            <a:xfrm flipV="1">
              <a:off x="4305304" y="3695075"/>
              <a:ext cx="0" cy="1907238"/>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E08FA502-E9F4-064C-A01F-B40E2A3ACD23}"/>
                </a:ext>
              </a:extLst>
            </p:cNvPr>
            <p:cNvCxnSpPr>
              <a:cxnSpLocks/>
            </p:cNvCxnSpPr>
            <p:nvPr/>
          </p:nvCxnSpPr>
          <p:spPr>
            <a:xfrm flipV="1">
              <a:off x="4471992" y="3695075"/>
              <a:ext cx="0" cy="1907238"/>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20" name="Straight Arrow Connector 19">
              <a:extLst>
                <a:ext uri="{FF2B5EF4-FFF2-40B4-BE49-F238E27FC236}">
                  <a16:creationId xmlns:a16="http://schemas.microsoft.com/office/drawing/2014/main" id="{EACEE01F-4465-5243-BA4B-46735F5FF4E5}"/>
                </a:ext>
              </a:extLst>
            </p:cNvPr>
            <p:cNvCxnSpPr>
              <a:cxnSpLocks/>
            </p:cNvCxnSpPr>
            <p:nvPr/>
          </p:nvCxnSpPr>
          <p:spPr>
            <a:xfrm flipV="1">
              <a:off x="4638680" y="3807502"/>
              <a:ext cx="0" cy="1794811"/>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90989606-818A-5242-91B1-3780B7A8828D}"/>
                </a:ext>
              </a:extLst>
            </p:cNvPr>
            <p:cNvCxnSpPr>
              <a:cxnSpLocks/>
            </p:cNvCxnSpPr>
            <p:nvPr/>
          </p:nvCxnSpPr>
          <p:spPr>
            <a:xfrm flipV="1">
              <a:off x="4805368" y="3755036"/>
              <a:ext cx="0" cy="1847277"/>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22" name="Straight Arrow Connector 21">
              <a:extLst>
                <a:ext uri="{FF2B5EF4-FFF2-40B4-BE49-F238E27FC236}">
                  <a16:creationId xmlns:a16="http://schemas.microsoft.com/office/drawing/2014/main" id="{8029246F-CDF6-D84E-8F01-0C9F144C0170}"/>
                </a:ext>
              </a:extLst>
            </p:cNvPr>
            <p:cNvCxnSpPr>
              <a:cxnSpLocks/>
            </p:cNvCxnSpPr>
            <p:nvPr/>
          </p:nvCxnSpPr>
          <p:spPr>
            <a:xfrm flipV="1">
              <a:off x="4972056" y="3365292"/>
              <a:ext cx="0" cy="2237021"/>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76A575B2-BDDE-C640-9922-D4BA421FE3C0}"/>
                </a:ext>
              </a:extLst>
            </p:cNvPr>
            <p:cNvCxnSpPr>
              <a:cxnSpLocks/>
            </p:cNvCxnSpPr>
            <p:nvPr/>
          </p:nvCxnSpPr>
          <p:spPr>
            <a:xfrm flipV="1">
              <a:off x="5138744" y="2705725"/>
              <a:ext cx="0" cy="2896588"/>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24" name="Straight Arrow Connector 23">
              <a:extLst>
                <a:ext uri="{FF2B5EF4-FFF2-40B4-BE49-F238E27FC236}">
                  <a16:creationId xmlns:a16="http://schemas.microsoft.com/office/drawing/2014/main" id="{71F4B203-B008-F74C-BECE-ACA7AA4FB5AF}"/>
                </a:ext>
              </a:extLst>
            </p:cNvPr>
            <p:cNvCxnSpPr>
              <a:cxnSpLocks/>
            </p:cNvCxnSpPr>
            <p:nvPr/>
          </p:nvCxnSpPr>
          <p:spPr>
            <a:xfrm flipV="1">
              <a:off x="5305432" y="2173574"/>
              <a:ext cx="0" cy="3428739"/>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25" name="Straight Arrow Connector 24">
              <a:extLst>
                <a:ext uri="{FF2B5EF4-FFF2-40B4-BE49-F238E27FC236}">
                  <a16:creationId xmlns:a16="http://schemas.microsoft.com/office/drawing/2014/main" id="{09417B57-B4A1-C449-A5A2-86FCA9AB17AA}"/>
                </a:ext>
              </a:extLst>
            </p:cNvPr>
            <p:cNvCxnSpPr>
              <a:cxnSpLocks/>
            </p:cNvCxnSpPr>
            <p:nvPr/>
          </p:nvCxnSpPr>
          <p:spPr>
            <a:xfrm flipV="1">
              <a:off x="5472120" y="2076138"/>
              <a:ext cx="0" cy="3526175"/>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26" name="Straight Arrow Connector 25">
              <a:extLst>
                <a:ext uri="{FF2B5EF4-FFF2-40B4-BE49-F238E27FC236}">
                  <a16:creationId xmlns:a16="http://schemas.microsoft.com/office/drawing/2014/main" id="{E574FD29-3608-294A-94A7-C2A85AD95007}"/>
                </a:ext>
              </a:extLst>
            </p:cNvPr>
            <p:cNvCxnSpPr>
              <a:cxnSpLocks/>
            </p:cNvCxnSpPr>
            <p:nvPr/>
          </p:nvCxnSpPr>
          <p:spPr>
            <a:xfrm flipV="1">
              <a:off x="5638808" y="2623279"/>
              <a:ext cx="0" cy="2979034"/>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27" name="Straight Arrow Connector 26">
              <a:extLst>
                <a:ext uri="{FF2B5EF4-FFF2-40B4-BE49-F238E27FC236}">
                  <a16:creationId xmlns:a16="http://schemas.microsoft.com/office/drawing/2014/main" id="{2EFB3EE9-3A70-0944-81FC-4ED97751589D}"/>
                </a:ext>
              </a:extLst>
            </p:cNvPr>
            <p:cNvCxnSpPr>
              <a:cxnSpLocks/>
            </p:cNvCxnSpPr>
            <p:nvPr/>
          </p:nvCxnSpPr>
          <p:spPr>
            <a:xfrm flipV="1">
              <a:off x="5805496" y="3485213"/>
              <a:ext cx="0" cy="2117100"/>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28" name="Straight Arrow Connector 27">
              <a:extLst>
                <a:ext uri="{FF2B5EF4-FFF2-40B4-BE49-F238E27FC236}">
                  <a16:creationId xmlns:a16="http://schemas.microsoft.com/office/drawing/2014/main" id="{6717F263-0A49-1D49-8943-437780BFCEEF}"/>
                </a:ext>
              </a:extLst>
            </p:cNvPr>
            <p:cNvCxnSpPr>
              <a:cxnSpLocks/>
            </p:cNvCxnSpPr>
            <p:nvPr/>
          </p:nvCxnSpPr>
          <p:spPr>
            <a:xfrm flipV="1">
              <a:off x="5972184" y="4309672"/>
              <a:ext cx="0" cy="1292641"/>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29" name="Straight Arrow Connector 28">
              <a:extLst>
                <a:ext uri="{FF2B5EF4-FFF2-40B4-BE49-F238E27FC236}">
                  <a16:creationId xmlns:a16="http://schemas.microsoft.com/office/drawing/2014/main" id="{551B8DDA-50A3-D145-8301-F6EDA6F30A46}"/>
                </a:ext>
              </a:extLst>
            </p:cNvPr>
            <p:cNvCxnSpPr>
              <a:cxnSpLocks/>
            </p:cNvCxnSpPr>
            <p:nvPr/>
          </p:nvCxnSpPr>
          <p:spPr>
            <a:xfrm flipV="1">
              <a:off x="6138872" y="4939259"/>
              <a:ext cx="0" cy="663054"/>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30" name="Straight Arrow Connector 29">
              <a:extLst>
                <a:ext uri="{FF2B5EF4-FFF2-40B4-BE49-F238E27FC236}">
                  <a16:creationId xmlns:a16="http://schemas.microsoft.com/office/drawing/2014/main" id="{53B43016-F895-584F-9CBF-1A8F6CB0CA8E}"/>
                </a:ext>
              </a:extLst>
            </p:cNvPr>
            <p:cNvCxnSpPr>
              <a:cxnSpLocks/>
            </p:cNvCxnSpPr>
            <p:nvPr/>
          </p:nvCxnSpPr>
          <p:spPr>
            <a:xfrm flipV="1">
              <a:off x="6305560" y="5343993"/>
              <a:ext cx="0" cy="258320"/>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31" name="Straight Arrow Connector 30">
              <a:extLst>
                <a:ext uri="{FF2B5EF4-FFF2-40B4-BE49-F238E27FC236}">
                  <a16:creationId xmlns:a16="http://schemas.microsoft.com/office/drawing/2014/main" id="{E67AB716-B2F6-6E4B-AFD2-1F2145E7AD87}"/>
                </a:ext>
              </a:extLst>
            </p:cNvPr>
            <p:cNvCxnSpPr>
              <a:cxnSpLocks/>
            </p:cNvCxnSpPr>
            <p:nvPr/>
          </p:nvCxnSpPr>
          <p:spPr>
            <a:xfrm flipV="1">
              <a:off x="6472248" y="5493895"/>
              <a:ext cx="0" cy="108418"/>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CF7D2C88-54C7-0847-B177-79DB812767CA}"/>
                </a:ext>
              </a:extLst>
            </p:cNvPr>
            <p:cNvCxnSpPr>
              <a:cxnSpLocks/>
            </p:cNvCxnSpPr>
            <p:nvPr/>
          </p:nvCxnSpPr>
          <p:spPr>
            <a:xfrm flipV="1">
              <a:off x="6638936" y="5546361"/>
              <a:ext cx="0" cy="55952"/>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33" name="Straight Arrow Connector 32">
              <a:extLst>
                <a:ext uri="{FF2B5EF4-FFF2-40B4-BE49-F238E27FC236}">
                  <a16:creationId xmlns:a16="http://schemas.microsoft.com/office/drawing/2014/main" id="{C546645B-45EA-7A41-B261-063DE2DF6AD7}"/>
                </a:ext>
              </a:extLst>
            </p:cNvPr>
            <p:cNvCxnSpPr>
              <a:cxnSpLocks/>
            </p:cNvCxnSpPr>
            <p:nvPr/>
          </p:nvCxnSpPr>
          <p:spPr>
            <a:xfrm>
              <a:off x="6805624" y="5602313"/>
              <a:ext cx="0" cy="0"/>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grpSp>
      <p:grpSp>
        <p:nvGrpSpPr>
          <p:cNvPr id="91" name="Group 90">
            <a:extLst>
              <a:ext uri="{FF2B5EF4-FFF2-40B4-BE49-F238E27FC236}">
                <a16:creationId xmlns:a16="http://schemas.microsoft.com/office/drawing/2014/main" id="{6C5D3535-68B3-CD4C-9A80-1316DD1B9325}"/>
              </a:ext>
            </a:extLst>
          </p:cNvPr>
          <p:cNvGrpSpPr/>
          <p:nvPr/>
        </p:nvGrpSpPr>
        <p:grpSpPr>
          <a:xfrm>
            <a:off x="2924588" y="5640583"/>
            <a:ext cx="3934327" cy="127346"/>
            <a:chOff x="2924588" y="5640583"/>
            <a:chExt cx="3934327" cy="127346"/>
          </a:xfrm>
        </p:grpSpPr>
        <p:sp>
          <p:nvSpPr>
            <p:cNvPr id="59" name="Oval 58">
              <a:extLst>
                <a:ext uri="{FF2B5EF4-FFF2-40B4-BE49-F238E27FC236}">
                  <a16:creationId xmlns:a16="http://schemas.microsoft.com/office/drawing/2014/main" id="{38331C08-702E-6749-892C-BC875D2C97D2}"/>
                </a:ext>
              </a:extLst>
            </p:cNvPr>
            <p:cNvSpPr/>
            <p:nvPr/>
          </p:nvSpPr>
          <p:spPr>
            <a:xfrm>
              <a:off x="2924588" y="565786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4FA4A8E8-8381-5C47-8045-FD820EE4A1FF}"/>
                </a:ext>
              </a:extLst>
            </p:cNvPr>
            <p:cNvSpPr/>
            <p:nvPr/>
          </p:nvSpPr>
          <p:spPr>
            <a:xfrm>
              <a:off x="3089747" y="565786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E722636F-D340-0041-8350-A0A351770564}"/>
                </a:ext>
              </a:extLst>
            </p:cNvPr>
            <p:cNvSpPr/>
            <p:nvPr/>
          </p:nvSpPr>
          <p:spPr>
            <a:xfrm>
              <a:off x="3250143" y="565786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52CC8422-90F7-8B41-94DE-3BD4F3CC510F}"/>
                </a:ext>
              </a:extLst>
            </p:cNvPr>
            <p:cNvSpPr/>
            <p:nvPr/>
          </p:nvSpPr>
          <p:spPr>
            <a:xfrm>
              <a:off x="3416831" y="565786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B3233097-6211-0648-8529-85ED9BBF12CD}"/>
                </a:ext>
              </a:extLst>
            </p:cNvPr>
            <p:cNvSpPr/>
            <p:nvPr/>
          </p:nvSpPr>
          <p:spPr>
            <a:xfrm>
              <a:off x="3587278" y="565210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07A3AC45-E569-0043-A273-D509DE91C77A}"/>
                </a:ext>
              </a:extLst>
            </p:cNvPr>
            <p:cNvSpPr/>
            <p:nvPr/>
          </p:nvSpPr>
          <p:spPr>
            <a:xfrm>
              <a:off x="3753319" y="565786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BA1AFB03-1D8C-0240-8B2C-B50424C32781}"/>
                </a:ext>
              </a:extLst>
            </p:cNvPr>
            <p:cNvSpPr/>
            <p:nvPr/>
          </p:nvSpPr>
          <p:spPr>
            <a:xfrm>
              <a:off x="3921512" y="565786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8E13A673-D2B0-5B41-BDBF-FA8F1E44A68B}"/>
                </a:ext>
              </a:extLst>
            </p:cNvPr>
            <p:cNvSpPr/>
            <p:nvPr/>
          </p:nvSpPr>
          <p:spPr>
            <a:xfrm>
              <a:off x="4085405" y="565786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685CD80D-084E-9F4A-AFA4-8DB2AB67478D}"/>
                </a:ext>
              </a:extLst>
            </p:cNvPr>
            <p:cNvSpPr/>
            <p:nvPr/>
          </p:nvSpPr>
          <p:spPr>
            <a:xfrm>
              <a:off x="4248596" y="564922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B4DBA76C-7FB5-2B4E-BDCE-8A06170D911C}"/>
                </a:ext>
              </a:extLst>
            </p:cNvPr>
            <p:cNvSpPr/>
            <p:nvPr/>
          </p:nvSpPr>
          <p:spPr>
            <a:xfrm>
              <a:off x="4419781" y="565498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BB746F6E-759B-CA49-9B54-C177C40188D5}"/>
                </a:ext>
              </a:extLst>
            </p:cNvPr>
            <p:cNvSpPr/>
            <p:nvPr/>
          </p:nvSpPr>
          <p:spPr>
            <a:xfrm>
              <a:off x="4756125" y="564922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D354441A-5341-3C49-95D8-001D86BA7FDC}"/>
                </a:ext>
              </a:extLst>
            </p:cNvPr>
            <p:cNvSpPr/>
            <p:nvPr/>
          </p:nvSpPr>
          <p:spPr>
            <a:xfrm>
              <a:off x="4916521" y="564922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033314AB-17EB-CA45-915C-F0F91C08F6DE}"/>
                </a:ext>
              </a:extLst>
            </p:cNvPr>
            <p:cNvSpPr/>
            <p:nvPr/>
          </p:nvSpPr>
          <p:spPr>
            <a:xfrm>
              <a:off x="5083209" y="564922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0735229D-EFAA-F144-8D9A-E57F56AB6B1D}"/>
                </a:ext>
              </a:extLst>
            </p:cNvPr>
            <p:cNvSpPr/>
            <p:nvPr/>
          </p:nvSpPr>
          <p:spPr>
            <a:xfrm>
              <a:off x="5253656" y="564346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8A879CD-50B8-9842-8D47-87D515DB474D}"/>
                </a:ext>
              </a:extLst>
            </p:cNvPr>
            <p:cNvSpPr/>
            <p:nvPr/>
          </p:nvSpPr>
          <p:spPr>
            <a:xfrm>
              <a:off x="5419697" y="564922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F1EC2A2-F4BE-7840-80AD-87E5E0E654D2}"/>
                </a:ext>
              </a:extLst>
            </p:cNvPr>
            <p:cNvSpPr/>
            <p:nvPr/>
          </p:nvSpPr>
          <p:spPr>
            <a:xfrm>
              <a:off x="5587890" y="564922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8992355F-FFD6-EB48-A0B9-CEA1B63605ED}"/>
                </a:ext>
              </a:extLst>
            </p:cNvPr>
            <p:cNvSpPr/>
            <p:nvPr/>
          </p:nvSpPr>
          <p:spPr>
            <a:xfrm>
              <a:off x="5751783" y="564922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0B89E868-F0FC-814C-BC4E-BCB5917DE635}"/>
                </a:ext>
              </a:extLst>
            </p:cNvPr>
            <p:cNvSpPr/>
            <p:nvPr/>
          </p:nvSpPr>
          <p:spPr>
            <a:xfrm>
              <a:off x="5914974" y="564058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09054EDB-0C79-244F-936C-0CD93795BB9B}"/>
                </a:ext>
              </a:extLst>
            </p:cNvPr>
            <p:cNvSpPr/>
            <p:nvPr/>
          </p:nvSpPr>
          <p:spPr>
            <a:xfrm>
              <a:off x="6086159" y="564634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EDE2F9C5-A303-9446-B4B2-FA415816A1FA}"/>
                </a:ext>
              </a:extLst>
            </p:cNvPr>
            <p:cNvSpPr/>
            <p:nvPr/>
          </p:nvSpPr>
          <p:spPr>
            <a:xfrm>
              <a:off x="4580417" y="565786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274B43E4-8F36-8741-8DE3-1AFEF2EE3892}"/>
                </a:ext>
              </a:extLst>
            </p:cNvPr>
            <p:cNvSpPr/>
            <p:nvPr/>
          </p:nvSpPr>
          <p:spPr>
            <a:xfrm>
              <a:off x="6256606" y="564922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25BC86B7-6DEC-7A46-9051-9197F3B10DC8}"/>
                </a:ext>
              </a:extLst>
            </p:cNvPr>
            <p:cNvSpPr/>
            <p:nvPr/>
          </p:nvSpPr>
          <p:spPr>
            <a:xfrm>
              <a:off x="6421765" y="564922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B34C4603-0170-164D-BC41-A0FC390FC07E}"/>
                </a:ext>
              </a:extLst>
            </p:cNvPr>
            <p:cNvSpPr/>
            <p:nvPr/>
          </p:nvSpPr>
          <p:spPr>
            <a:xfrm>
              <a:off x="6582161" y="564922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0B54707D-F3AB-2342-B335-3870B4A3A3CA}"/>
                </a:ext>
              </a:extLst>
            </p:cNvPr>
            <p:cNvSpPr/>
            <p:nvPr/>
          </p:nvSpPr>
          <p:spPr>
            <a:xfrm>
              <a:off x="6748849" y="564922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82037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wipe(left)">
                                      <p:cBhvr>
                                        <p:cTn id="7" dur="500"/>
                                        <p:tgtEl>
                                          <p:spTgt spid="9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92"/>
                                        </p:tgtEl>
                                        <p:attrNameLst>
                                          <p:attrName>style.visibility</p:attrName>
                                        </p:attrNameLst>
                                      </p:cBhvr>
                                      <p:to>
                                        <p:strVal val="visible"/>
                                      </p:to>
                                    </p:set>
                                    <p:animEffect transition="in" filter="wipe(left)">
                                      <p:cBhvr>
                                        <p:cTn id="24"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Method 1: Grid approximation</a:t>
            </a:r>
          </a:p>
        </p:txBody>
      </p:sp>
      <p:pic>
        <p:nvPicPr>
          <p:cNvPr id="7" name="Picture 6" descr="MCMC_curv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7158" y="1608667"/>
            <a:ext cx="6283641" cy="4717284"/>
          </a:xfrm>
          <a:prstGeom prst="rect">
            <a:avLst/>
          </a:prstGeom>
        </p:spPr>
      </p:pic>
      <mc:AlternateContent xmlns:mc="http://schemas.openxmlformats.org/markup-compatibility/2006" xmlns:a14="http://schemas.microsoft.com/office/drawing/2010/main">
        <mc:Choice Requires="a14">
          <p:sp>
            <p:nvSpPr>
              <p:cNvPr id="6" name="Content Placeholder 2"/>
              <p:cNvSpPr txBox="1">
                <a:spLocks/>
              </p:cNvSpPr>
              <p:nvPr/>
            </p:nvSpPr>
            <p:spPr>
              <a:xfrm>
                <a:off x="4734560" y="6046987"/>
                <a:ext cx="325120" cy="411982"/>
              </a:xfrm>
              <a:prstGeom prst="rect">
                <a:avLst/>
              </a:prstGeom>
              <a:solidFill>
                <a:schemeClr val="bg1"/>
              </a:solidFill>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
                    </m:oMathParaPr>
                    <m:oMath xmlns:m="http://schemas.openxmlformats.org/officeDocument/2006/math">
                      <m:r>
                        <a:rPr lang="en-US" sz="2400" i="1" smtClean="0">
                          <a:latin typeface="Cambria Math" charset="0"/>
                          <a:ea typeface="Cambria Math" charset="0"/>
                          <a:cs typeface="Cambria Math" charset="0"/>
                        </a:rPr>
                        <m:t>𝜃</m:t>
                      </m:r>
                    </m:oMath>
                  </m:oMathPara>
                </a14:m>
                <a:endParaRPr lang="en-US" sz="2400" dirty="0"/>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4734560" y="6046987"/>
                <a:ext cx="325120" cy="411982"/>
              </a:xfrm>
              <a:prstGeom prst="rect">
                <a:avLst/>
              </a:prstGeom>
              <a:blipFill rotWithShape="0">
                <a:blip r:embed="rId4"/>
                <a:stretch>
                  <a:fillRect l="-13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p:cNvSpPr txBox="1">
                <a:spLocks/>
              </p:cNvSpPr>
              <p:nvPr/>
            </p:nvSpPr>
            <p:spPr>
              <a:xfrm rot="16200000">
                <a:off x="-432874" y="3487958"/>
                <a:ext cx="3812149" cy="416560"/>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Group"/>
                    </m:oMathParaPr>
                    <m:oMath xmlns:m="http://schemas.openxmlformats.org/officeDocument/2006/math">
                      <m:r>
                        <a:rPr lang="en-US" sz="2000" b="0" i="1" smtClean="0">
                          <a:latin typeface="Cambria Math" charset="0"/>
                          <a:ea typeface="Cambria Math" charset="0"/>
                          <a:cs typeface="Cambria Math" charset="0"/>
                        </a:rPr>
                        <m:t>𝑓</m:t>
                      </m:r>
                      <m:d>
                        <m:dPr>
                          <m:ctrlPr>
                            <a:rPr lang="en-US" sz="2000" b="0" i="1" smtClean="0">
                              <a:latin typeface="Cambria Math" panose="02040503050406030204" pitchFamily="18" charset="0"/>
                              <a:ea typeface="Cambria Math" charset="0"/>
                              <a:cs typeface="Cambria Math" charset="0"/>
                            </a:rPr>
                          </m:ctrlPr>
                        </m:dPr>
                        <m:e>
                          <m:r>
                            <a:rPr lang="en-US" sz="2000" b="0" i="1" smtClean="0">
                              <a:latin typeface="Cambria Math" charset="0"/>
                              <a:ea typeface="Cambria Math" charset="0"/>
                              <a:cs typeface="Cambria Math" charset="0"/>
                            </a:rPr>
                            <m:t>𝜃</m:t>
                          </m:r>
                        </m:e>
                      </m:d>
                    </m:oMath>
                  </m:oMathPara>
                </a14:m>
                <a:endParaRPr lang="en-US" sz="2000" b="0" dirty="0">
                  <a:ea typeface="Cambria Math" charset="0"/>
                  <a:cs typeface="Cambria Math" charset="0"/>
                </a:endParaRPr>
              </a:p>
              <a:p>
                <a:pPr marL="0" indent="0" algn="ctr" defTabSz="914400">
                  <a:spcBef>
                    <a:spcPts val="0"/>
                  </a:spcBef>
                  <a:buFontTx/>
                  <a:buNone/>
                </a:pPr>
                <a:endParaRPr lang="en-US" sz="2400" dirty="0"/>
              </a:p>
            </p:txBody>
          </p:sp>
        </mc:Choice>
        <mc:Fallback xmlns="">
          <p:sp>
            <p:nvSpPr>
              <p:cNvPr id="8" name="Content Placeholder 2"/>
              <p:cNvSpPr txBox="1">
                <a:spLocks noRot="1" noChangeAspect="1" noMove="1" noResize="1" noEditPoints="1" noAdjustHandles="1" noChangeArrowheads="1" noChangeShapeType="1" noTextEdit="1"/>
              </p:cNvSpPr>
              <p:nvPr/>
            </p:nvSpPr>
            <p:spPr>
              <a:xfrm rot="16200000">
                <a:off x="-432874" y="3487958"/>
                <a:ext cx="3812149" cy="416560"/>
              </a:xfrm>
              <a:prstGeom prst="rect">
                <a:avLst/>
              </a:prstGeom>
              <a:blipFill>
                <a:blip r:embed="rId5"/>
                <a:stretch>
                  <a:fillRect r="-9091"/>
                </a:stretch>
              </a:blipFill>
            </p:spPr>
            <p:txBody>
              <a:bodyPr/>
              <a:lstStyle/>
              <a:p>
                <a:r>
                  <a:rPr lang="en-US">
                    <a:noFill/>
                  </a:rPr>
                  <a:t> </a:t>
                </a:r>
              </a:p>
            </p:txBody>
          </p:sp>
        </mc:Fallback>
      </mc:AlternateContent>
      <p:sp>
        <p:nvSpPr>
          <p:cNvPr id="53" name="Rectangle 52">
            <a:extLst>
              <a:ext uri="{FF2B5EF4-FFF2-40B4-BE49-F238E27FC236}">
                <a16:creationId xmlns:a16="http://schemas.microsoft.com/office/drawing/2014/main" id="{454A4CE6-B5AF-0942-B8C0-569487014A59}"/>
              </a:ext>
            </a:extLst>
          </p:cNvPr>
          <p:cNvSpPr/>
          <p:nvPr/>
        </p:nvSpPr>
        <p:spPr>
          <a:xfrm>
            <a:off x="2425700" y="1417638"/>
            <a:ext cx="5245099" cy="42973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03C5829B-5E4C-0143-AF27-6D0003E9E518}"/>
              </a:ext>
            </a:extLst>
          </p:cNvPr>
          <p:cNvGrpSpPr/>
          <p:nvPr/>
        </p:nvGrpSpPr>
        <p:grpSpPr>
          <a:xfrm>
            <a:off x="3138488" y="2076138"/>
            <a:ext cx="3667136" cy="3526175"/>
            <a:chOff x="3138488" y="2076138"/>
            <a:chExt cx="3667136" cy="3526175"/>
          </a:xfrm>
        </p:grpSpPr>
        <p:cxnSp>
          <p:nvCxnSpPr>
            <p:cNvPr id="11" name="Straight Arrow Connector 10">
              <a:extLst>
                <a:ext uri="{FF2B5EF4-FFF2-40B4-BE49-F238E27FC236}">
                  <a16:creationId xmlns:a16="http://schemas.microsoft.com/office/drawing/2014/main" id="{2B7ACC8C-DB8C-5949-8C2B-726AE1D11218}"/>
                </a:ext>
              </a:extLst>
            </p:cNvPr>
            <p:cNvCxnSpPr>
              <a:cxnSpLocks/>
            </p:cNvCxnSpPr>
            <p:nvPr/>
          </p:nvCxnSpPr>
          <p:spPr>
            <a:xfrm>
              <a:off x="3138488" y="5590385"/>
              <a:ext cx="0" cy="0"/>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88DE70D2-18DB-744F-955E-3B40FC7AA877}"/>
                </a:ext>
              </a:extLst>
            </p:cNvPr>
            <p:cNvCxnSpPr>
              <a:cxnSpLocks/>
            </p:cNvCxnSpPr>
            <p:nvPr/>
          </p:nvCxnSpPr>
          <p:spPr>
            <a:xfrm>
              <a:off x="3305176" y="5546361"/>
              <a:ext cx="0" cy="0"/>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C18D1AFB-383A-EE44-8BC4-E2A31EC011DD}"/>
                </a:ext>
              </a:extLst>
            </p:cNvPr>
            <p:cNvCxnSpPr>
              <a:cxnSpLocks/>
            </p:cNvCxnSpPr>
            <p:nvPr/>
          </p:nvCxnSpPr>
          <p:spPr>
            <a:xfrm>
              <a:off x="3471864" y="5433934"/>
              <a:ext cx="0" cy="1"/>
            </a:xfrm>
            <a:prstGeom prst="straightConnector1">
              <a:avLst/>
            </a:prstGeom>
            <a:ln w="0">
              <a:tailEnd type="oval"/>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F2CFFA5F-F888-CD4F-B6AA-E19E53197A53}"/>
                </a:ext>
              </a:extLst>
            </p:cNvPr>
            <p:cNvCxnSpPr>
              <a:cxnSpLocks/>
            </p:cNvCxnSpPr>
            <p:nvPr/>
          </p:nvCxnSpPr>
          <p:spPr>
            <a:xfrm>
              <a:off x="3638552" y="5231567"/>
              <a:ext cx="0" cy="0"/>
            </a:xfrm>
            <a:prstGeom prst="straightConnector1">
              <a:avLst/>
            </a:prstGeom>
            <a:ln w="0">
              <a:tailEnd type="oval"/>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CF8A1AE4-3108-3C49-BA25-566D5E14F037}"/>
                </a:ext>
              </a:extLst>
            </p:cNvPr>
            <p:cNvCxnSpPr>
              <a:cxnSpLocks/>
            </p:cNvCxnSpPr>
            <p:nvPr/>
          </p:nvCxnSpPr>
          <p:spPr>
            <a:xfrm>
              <a:off x="3805240" y="4849318"/>
              <a:ext cx="0" cy="1"/>
            </a:xfrm>
            <a:prstGeom prst="straightConnector1">
              <a:avLst/>
            </a:prstGeom>
            <a:ln w="0">
              <a:tailEnd type="oval"/>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D591B4AF-C640-BF49-AAA1-19EBD827774E}"/>
                </a:ext>
              </a:extLst>
            </p:cNvPr>
            <p:cNvCxnSpPr>
              <a:cxnSpLocks/>
            </p:cNvCxnSpPr>
            <p:nvPr/>
          </p:nvCxnSpPr>
          <p:spPr>
            <a:xfrm>
              <a:off x="3971928" y="4402163"/>
              <a:ext cx="0" cy="0"/>
            </a:xfrm>
            <a:prstGeom prst="straightConnector1">
              <a:avLst/>
            </a:prstGeom>
            <a:ln w="0">
              <a:tailEnd type="oval"/>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23FBCFA6-51B4-A847-AF8F-12E8C5CF2302}"/>
                </a:ext>
              </a:extLst>
            </p:cNvPr>
            <p:cNvCxnSpPr>
              <a:cxnSpLocks/>
            </p:cNvCxnSpPr>
            <p:nvPr/>
          </p:nvCxnSpPr>
          <p:spPr>
            <a:xfrm>
              <a:off x="4138616" y="3949908"/>
              <a:ext cx="0" cy="1"/>
            </a:xfrm>
            <a:prstGeom prst="straightConnector1">
              <a:avLst/>
            </a:prstGeom>
            <a:ln w="0">
              <a:tailEnd type="oval"/>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3BB3DB67-828C-9E42-AFF9-A21ADE818819}"/>
                </a:ext>
              </a:extLst>
            </p:cNvPr>
            <p:cNvCxnSpPr>
              <a:cxnSpLocks/>
            </p:cNvCxnSpPr>
            <p:nvPr/>
          </p:nvCxnSpPr>
          <p:spPr>
            <a:xfrm>
              <a:off x="4305304" y="3695075"/>
              <a:ext cx="0" cy="0"/>
            </a:xfrm>
            <a:prstGeom prst="straightConnector1">
              <a:avLst/>
            </a:prstGeom>
            <a:ln w="0">
              <a:tailEnd type="oval"/>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E08FA502-E9F4-064C-A01F-B40E2A3ACD23}"/>
                </a:ext>
              </a:extLst>
            </p:cNvPr>
            <p:cNvCxnSpPr>
              <a:cxnSpLocks/>
            </p:cNvCxnSpPr>
            <p:nvPr/>
          </p:nvCxnSpPr>
          <p:spPr>
            <a:xfrm>
              <a:off x="4471992" y="3695075"/>
              <a:ext cx="0" cy="0"/>
            </a:xfrm>
            <a:prstGeom prst="straightConnector1">
              <a:avLst/>
            </a:prstGeom>
            <a:ln w="0">
              <a:tailEnd type="oval"/>
            </a:ln>
          </p:spPr>
          <p:style>
            <a:lnRef idx="1">
              <a:schemeClr val="accent6"/>
            </a:lnRef>
            <a:fillRef idx="0">
              <a:schemeClr val="accent6"/>
            </a:fillRef>
            <a:effectRef idx="0">
              <a:schemeClr val="accent6"/>
            </a:effectRef>
            <a:fontRef idx="minor">
              <a:schemeClr val="tx1"/>
            </a:fontRef>
          </p:style>
        </p:cxnSp>
        <p:cxnSp>
          <p:nvCxnSpPr>
            <p:cNvPr id="20" name="Straight Arrow Connector 19">
              <a:extLst>
                <a:ext uri="{FF2B5EF4-FFF2-40B4-BE49-F238E27FC236}">
                  <a16:creationId xmlns:a16="http://schemas.microsoft.com/office/drawing/2014/main" id="{EACEE01F-4465-5243-BA4B-46735F5FF4E5}"/>
                </a:ext>
              </a:extLst>
            </p:cNvPr>
            <p:cNvCxnSpPr>
              <a:cxnSpLocks/>
            </p:cNvCxnSpPr>
            <p:nvPr/>
          </p:nvCxnSpPr>
          <p:spPr>
            <a:xfrm>
              <a:off x="4638680" y="3807502"/>
              <a:ext cx="0" cy="1"/>
            </a:xfrm>
            <a:prstGeom prst="straightConnector1">
              <a:avLst/>
            </a:prstGeom>
            <a:ln w="0">
              <a:tailEnd type="oval"/>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90989606-818A-5242-91B1-3780B7A8828D}"/>
                </a:ext>
              </a:extLst>
            </p:cNvPr>
            <p:cNvCxnSpPr>
              <a:cxnSpLocks/>
            </p:cNvCxnSpPr>
            <p:nvPr/>
          </p:nvCxnSpPr>
          <p:spPr>
            <a:xfrm>
              <a:off x="4805368" y="3755036"/>
              <a:ext cx="0" cy="1"/>
            </a:xfrm>
            <a:prstGeom prst="straightConnector1">
              <a:avLst/>
            </a:prstGeom>
            <a:ln w="0">
              <a:tailEnd type="oval"/>
            </a:ln>
          </p:spPr>
          <p:style>
            <a:lnRef idx="1">
              <a:schemeClr val="accent6"/>
            </a:lnRef>
            <a:fillRef idx="0">
              <a:schemeClr val="accent6"/>
            </a:fillRef>
            <a:effectRef idx="0">
              <a:schemeClr val="accent6"/>
            </a:effectRef>
            <a:fontRef idx="minor">
              <a:schemeClr val="tx1"/>
            </a:fontRef>
          </p:style>
        </p:cxnSp>
        <p:cxnSp>
          <p:nvCxnSpPr>
            <p:cNvPr id="22" name="Straight Arrow Connector 21">
              <a:extLst>
                <a:ext uri="{FF2B5EF4-FFF2-40B4-BE49-F238E27FC236}">
                  <a16:creationId xmlns:a16="http://schemas.microsoft.com/office/drawing/2014/main" id="{8029246F-CDF6-D84E-8F01-0C9F144C0170}"/>
                </a:ext>
              </a:extLst>
            </p:cNvPr>
            <p:cNvCxnSpPr>
              <a:cxnSpLocks/>
            </p:cNvCxnSpPr>
            <p:nvPr/>
          </p:nvCxnSpPr>
          <p:spPr>
            <a:xfrm>
              <a:off x="4972056" y="3365293"/>
              <a:ext cx="0" cy="1"/>
            </a:xfrm>
            <a:prstGeom prst="straightConnector1">
              <a:avLst/>
            </a:prstGeom>
            <a:ln w="0">
              <a:tailEnd type="oval"/>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76A575B2-BDDE-C640-9922-D4BA421FE3C0}"/>
                </a:ext>
              </a:extLst>
            </p:cNvPr>
            <p:cNvCxnSpPr>
              <a:cxnSpLocks/>
            </p:cNvCxnSpPr>
            <p:nvPr/>
          </p:nvCxnSpPr>
          <p:spPr>
            <a:xfrm>
              <a:off x="5138744" y="2705725"/>
              <a:ext cx="0" cy="0"/>
            </a:xfrm>
            <a:prstGeom prst="straightConnector1">
              <a:avLst/>
            </a:prstGeom>
            <a:ln w="0">
              <a:tailEnd type="oval"/>
            </a:ln>
          </p:spPr>
          <p:style>
            <a:lnRef idx="1">
              <a:schemeClr val="accent6"/>
            </a:lnRef>
            <a:fillRef idx="0">
              <a:schemeClr val="accent6"/>
            </a:fillRef>
            <a:effectRef idx="0">
              <a:schemeClr val="accent6"/>
            </a:effectRef>
            <a:fontRef idx="minor">
              <a:schemeClr val="tx1"/>
            </a:fontRef>
          </p:style>
        </p:cxnSp>
        <p:cxnSp>
          <p:nvCxnSpPr>
            <p:cNvPr id="24" name="Straight Arrow Connector 23">
              <a:extLst>
                <a:ext uri="{FF2B5EF4-FFF2-40B4-BE49-F238E27FC236}">
                  <a16:creationId xmlns:a16="http://schemas.microsoft.com/office/drawing/2014/main" id="{71F4B203-B008-F74C-BECE-ACA7AA4FB5AF}"/>
                </a:ext>
              </a:extLst>
            </p:cNvPr>
            <p:cNvCxnSpPr>
              <a:cxnSpLocks/>
            </p:cNvCxnSpPr>
            <p:nvPr/>
          </p:nvCxnSpPr>
          <p:spPr>
            <a:xfrm>
              <a:off x="5305432" y="2173574"/>
              <a:ext cx="0" cy="1"/>
            </a:xfrm>
            <a:prstGeom prst="straightConnector1">
              <a:avLst/>
            </a:prstGeom>
            <a:ln w="0">
              <a:tailEnd type="oval"/>
            </a:ln>
          </p:spPr>
          <p:style>
            <a:lnRef idx="1">
              <a:schemeClr val="accent6"/>
            </a:lnRef>
            <a:fillRef idx="0">
              <a:schemeClr val="accent6"/>
            </a:fillRef>
            <a:effectRef idx="0">
              <a:schemeClr val="accent6"/>
            </a:effectRef>
            <a:fontRef idx="minor">
              <a:schemeClr val="tx1"/>
            </a:fontRef>
          </p:style>
        </p:cxnSp>
        <p:cxnSp>
          <p:nvCxnSpPr>
            <p:cNvPr id="25" name="Straight Arrow Connector 24">
              <a:extLst>
                <a:ext uri="{FF2B5EF4-FFF2-40B4-BE49-F238E27FC236}">
                  <a16:creationId xmlns:a16="http://schemas.microsoft.com/office/drawing/2014/main" id="{09417B57-B4A1-C449-A5A2-86FCA9AB17AA}"/>
                </a:ext>
              </a:extLst>
            </p:cNvPr>
            <p:cNvCxnSpPr>
              <a:cxnSpLocks/>
            </p:cNvCxnSpPr>
            <p:nvPr/>
          </p:nvCxnSpPr>
          <p:spPr>
            <a:xfrm>
              <a:off x="5472120" y="2076138"/>
              <a:ext cx="0" cy="1"/>
            </a:xfrm>
            <a:prstGeom prst="straightConnector1">
              <a:avLst/>
            </a:prstGeom>
            <a:ln w="0">
              <a:tailEnd type="oval"/>
            </a:ln>
          </p:spPr>
          <p:style>
            <a:lnRef idx="1">
              <a:schemeClr val="accent6"/>
            </a:lnRef>
            <a:fillRef idx="0">
              <a:schemeClr val="accent6"/>
            </a:fillRef>
            <a:effectRef idx="0">
              <a:schemeClr val="accent6"/>
            </a:effectRef>
            <a:fontRef idx="minor">
              <a:schemeClr val="tx1"/>
            </a:fontRef>
          </p:style>
        </p:cxnSp>
        <p:cxnSp>
          <p:nvCxnSpPr>
            <p:cNvPr id="26" name="Straight Arrow Connector 25">
              <a:extLst>
                <a:ext uri="{FF2B5EF4-FFF2-40B4-BE49-F238E27FC236}">
                  <a16:creationId xmlns:a16="http://schemas.microsoft.com/office/drawing/2014/main" id="{E574FD29-3608-294A-94A7-C2A85AD95007}"/>
                </a:ext>
              </a:extLst>
            </p:cNvPr>
            <p:cNvCxnSpPr>
              <a:cxnSpLocks/>
            </p:cNvCxnSpPr>
            <p:nvPr/>
          </p:nvCxnSpPr>
          <p:spPr>
            <a:xfrm>
              <a:off x="5638808" y="2623279"/>
              <a:ext cx="0" cy="0"/>
            </a:xfrm>
            <a:prstGeom prst="straightConnector1">
              <a:avLst/>
            </a:prstGeom>
            <a:ln w="0">
              <a:tailEnd type="oval"/>
            </a:ln>
          </p:spPr>
          <p:style>
            <a:lnRef idx="1">
              <a:schemeClr val="accent6"/>
            </a:lnRef>
            <a:fillRef idx="0">
              <a:schemeClr val="accent6"/>
            </a:fillRef>
            <a:effectRef idx="0">
              <a:schemeClr val="accent6"/>
            </a:effectRef>
            <a:fontRef idx="minor">
              <a:schemeClr val="tx1"/>
            </a:fontRef>
          </p:style>
        </p:cxnSp>
        <p:cxnSp>
          <p:nvCxnSpPr>
            <p:cNvPr id="27" name="Straight Arrow Connector 26">
              <a:extLst>
                <a:ext uri="{FF2B5EF4-FFF2-40B4-BE49-F238E27FC236}">
                  <a16:creationId xmlns:a16="http://schemas.microsoft.com/office/drawing/2014/main" id="{2EFB3EE9-3A70-0944-81FC-4ED97751589D}"/>
                </a:ext>
              </a:extLst>
            </p:cNvPr>
            <p:cNvCxnSpPr>
              <a:cxnSpLocks/>
            </p:cNvCxnSpPr>
            <p:nvPr/>
          </p:nvCxnSpPr>
          <p:spPr>
            <a:xfrm>
              <a:off x="5805496" y="3485213"/>
              <a:ext cx="0" cy="0"/>
            </a:xfrm>
            <a:prstGeom prst="straightConnector1">
              <a:avLst/>
            </a:prstGeom>
            <a:ln w="0">
              <a:tailEnd type="oval"/>
            </a:ln>
          </p:spPr>
          <p:style>
            <a:lnRef idx="1">
              <a:schemeClr val="accent6"/>
            </a:lnRef>
            <a:fillRef idx="0">
              <a:schemeClr val="accent6"/>
            </a:fillRef>
            <a:effectRef idx="0">
              <a:schemeClr val="accent6"/>
            </a:effectRef>
            <a:fontRef idx="minor">
              <a:schemeClr val="tx1"/>
            </a:fontRef>
          </p:style>
        </p:cxnSp>
        <p:cxnSp>
          <p:nvCxnSpPr>
            <p:cNvPr id="28" name="Straight Arrow Connector 27">
              <a:extLst>
                <a:ext uri="{FF2B5EF4-FFF2-40B4-BE49-F238E27FC236}">
                  <a16:creationId xmlns:a16="http://schemas.microsoft.com/office/drawing/2014/main" id="{6717F263-0A49-1D49-8943-437780BFCEEF}"/>
                </a:ext>
              </a:extLst>
            </p:cNvPr>
            <p:cNvCxnSpPr>
              <a:cxnSpLocks/>
            </p:cNvCxnSpPr>
            <p:nvPr/>
          </p:nvCxnSpPr>
          <p:spPr>
            <a:xfrm>
              <a:off x="5972184" y="4309672"/>
              <a:ext cx="0" cy="1"/>
            </a:xfrm>
            <a:prstGeom prst="straightConnector1">
              <a:avLst/>
            </a:prstGeom>
            <a:ln w="0">
              <a:tailEnd type="oval"/>
            </a:ln>
          </p:spPr>
          <p:style>
            <a:lnRef idx="1">
              <a:schemeClr val="accent6"/>
            </a:lnRef>
            <a:fillRef idx="0">
              <a:schemeClr val="accent6"/>
            </a:fillRef>
            <a:effectRef idx="0">
              <a:schemeClr val="accent6"/>
            </a:effectRef>
            <a:fontRef idx="minor">
              <a:schemeClr val="tx1"/>
            </a:fontRef>
          </p:style>
        </p:cxnSp>
        <p:cxnSp>
          <p:nvCxnSpPr>
            <p:cNvPr id="29" name="Straight Arrow Connector 28">
              <a:extLst>
                <a:ext uri="{FF2B5EF4-FFF2-40B4-BE49-F238E27FC236}">
                  <a16:creationId xmlns:a16="http://schemas.microsoft.com/office/drawing/2014/main" id="{551B8DDA-50A3-D145-8301-F6EDA6F30A46}"/>
                </a:ext>
              </a:extLst>
            </p:cNvPr>
            <p:cNvCxnSpPr>
              <a:cxnSpLocks/>
            </p:cNvCxnSpPr>
            <p:nvPr/>
          </p:nvCxnSpPr>
          <p:spPr>
            <a:xfrm>
              <a:off x="6138872" y="4939259"/>
              <a:ext cx="0" cy="0"/>
            </a:xfrm>
            <a:prstGeom prst="straightConnector1">
              <a:avLst/>
            </a:prstGeom>
            <a:ln w="0">
              <a:tailEnd type="oval"/>
            </a:ln>
          </p:spPr>
          <p:style>
            <a:lnRef idx="1">
              <a:schemeClr val="accent6"/>
            </a:lnRef>
            <a:fillRef idx="0">
              <a:schemeClr val="accent6"/>
            </a:fillRef>
            <a:effectRef idx="0">
              <a:schemeClr val="accent6"/>
            </a:effectRef>
            <a:fontRef idx="minor">
              <a:schemeClr val="tx1"/>
            </a:fontRef>
          </p:style>
        </p:cxnSp>
        <p:cxnSp>
          <p:nvCxnSpPr>
            <p:cNvPr id="30" name="Straight Arrow Connector 29">
              <a:extLst>
                <a:ext uri="{FF2B5EF4-FFF2-40B4-BE49-F238E27FC236}">
                  <a16:creationId xmlns:a16="http://schemas.microsoft.com/office/drawing/2014/main" id="{53B43016-F895-584F-9CBF-1A8F6CB0CA8E}"/>
                </a:ext>
              </a:extLst>
            </p:cNvPr>
            <p:cNvCxnSpPr>
              <a:cxnSpLocks/>
            </p:cNvCxnSpPr>
            <p:nvPr/>
          </p:nvCxnSpPr>
          <p:spPr>
            <a:xfrm>
              <a:off x="6305560" y="5343993"/>
              <a:ext cx="0" cy="0"/>
            </a:xfrm>
            <a:prstGeom prst="straightConnector1">
              <a:avLst/>
            </a:prstGeom>
            <a:ln w="0">
              <a:tailEnd type="oval"/>
            </a:ln>
          </p:spPr>
          <p:style>
            <a:lnRef idx="1">
              <a:schemeClr val="accent6"/>
            </a:lnRef>
            <a:fillRef idx="0">
              <a:schemeClr val="accent6"/>
            </a:fillRef>
            <a:effectRef idx="0">
              <a:schemeClr val="accent6"/>
            </a:effectRef>
            <a:fontRef idx="minor">
              <a:schemeClr val="tx1"/>
            </a:fontRef>
          </p:style>
        </p:cxnSp>
        <p:cxnSp>
          <p:nvCxnSpPr>
            <p:cNvPr id="31" name="Straight Arrow Connector 30">
              <a:extLst>
                <a:ext uri="{FF2B5EF4-FFF2-40B4-BE49-F238E27FC236}">
                  <a16:creationId xmlns:a16="http://schemas.microsoft.com/office/drawing/2014/main" id="{E67AB716-B2F6-6E4B-AFD2-1F2145E7AD87}"/>
                </a:ext>
              </a:extLst>
            </p:cNvPr>
            <p:cNvCxnSpPr>
              <a:cxnSpLocks/>
            </p:cNvCxnSpPr>
            <p:nvPr/>
          </p:nvCxnSpPr>
          <p:spPr>
            <a:xfrm>
              <a:off x="6472248" y="5493895"/>
              <a:ext cx="0" cy="0"/>
            </a:xfrm>
            <a:prstGeom prst="straightConnector1">
              <a:avLst/>
            </a:prstGeom>
            <a:ln w="0">
              <a:tailEnd type="oval"/>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CF7D2C88-54C7-0847-B177-79DB812767CA}"/>
                </a:ext>
              </a:extLst>
            </p:cNvPr>
            <p:cNvCxnSpPr>
              <a:cxnSpLocks/>
            </p:cNvCxnSpPr>
            <p:nvPr/>
          </p:nvCxnSpPr>
          <p:spPr>
            <a:xfrm>
              <a:off x="6638936" y="5546361"/>
              <a:ext cx="0" cy="0"/>
            </a:xfrm>
            <a:prstGeom prst="straightConnector1">
              <a:avLst/>
            </a:prstGeom>
            <a:ln w="0">
              <a:tailEnd type="oval"/>
            </a:ln>
          </p:spPr>
          <p:style>
            <a:lnRef idx="1">
              <a:schemeClr val="accent6"/>
            </a:lnRef>
            <a:fillRef idx="0">
              <a:schemeClr val="accent6"/>
            </a:fillRef>
            <a:effectRef idx="0">
              <a:schemeClr val="accent6"/>
            </a:effectRef>
            <a:fontRef idx="minor">
              <a:schemeClr val="tx1"/>
            </a:fontRef>
          </p:style>
        </p:cxnSp>
        <p:cxnSp>
          <p:nvCxnSpPr>
            <p:cNvPr id="33" name="Straight Arrow Connector 32">
              <a:extLst>
                <a:ext uri="{FF2B5EF4-FFF2-40B4-BE49-F238E27FC236}">
                  <a16:creationId xmlns:a16="http://schemas.microsoft.com/office/drawing/2014/main" id="{C546645B-45EA-7A41-B261-063DE2DF6AD7}"/>
                </a:ext>
              </a:extLst>
            </p:cNvPr>
            <p:cNvCxnSpPr>
              <a:cxnSpLocks/>
            </p:cNvCxnSpPr>
            <p:nvPr/>
          </p:nvCxnSpPr>
          <p:spPr>
            <a:xfrm>
              <a:off x="6805624" y="5602313"/>
              <a:ext cx="0" cy="0"/>
            </a:xfrm>
            <a:prstGeom prst="straightConnector1">
              <a:avLst/>
            </a:prstGeom>
            <a:ln w="0">
              <a:tailEnd type="oval"/>
            </a:ln>
          </p:spPr>
          <p:style>
            <a:lnRef idx="1">
              <a:schemeClr val="accent6"/>
            </a:lnRef>
            <a:fillRef idx="0">
              <a:schemeClr val="accent6"/>
            </a:fillRef>
            <a:effectRef idx="0">
              <a:schemeClr val="accent6"/>
            </a:effectRef>
            <a:fontRef idx="minor">
              <a:schemeClr val="tx1"/>
            </a:fontRef>
          </p:style>
        </p:cxnSp>
      </p:grpSp>
      <p:grpSp>
        <p:nvGrpSpPr>
          <p:cNvPr id="57" name="Group 56">
            <a:extLst>
              <a:ext uri="{FF2B5EF4-FFF2-40B4-BE49-F238E27FC236}">
                <a16:creationId xmlns:a16="http://schemas.microsoft.com/office/drawing/2014/main" id="{4B0FFB5E-BBD5-4442-8FCD-C2F2739B5F89}"/>
              </a:ext>
            </a:extLst>
          </p:cNvPr>
          <p:cNvGrpSpPr/>
          <p:nvPr/>
        </p:nvGrpSpPr>
        <p:grpSpPr>
          <a:xfrm>
            <a:off x="5334805" y="1907986"/>
            <a:ext cx="274629" cy="3807014"/>
            <a:chOff x="5334805" y="1907986"/>
            <a:chExt cx="274629" cy="3807014"/>
          </a:xfrm>
        </p:grpSpPr>
        <p:sp>
          <p:nvSpPr>
            <p:cNvPr id="54" name="Oval 53">
              <a:extLst>
                <a:ext uri="{FF2B5EF4-FFF2-40B4-BE49-F238E27FC236}">
                  <a16:creationId xmlns:a16="http://schemas.microsoft.com/office/drawing/2014/main" id="{9ED2F803-2B19-C347-8B32-775F1C2466FC}"/>
                </a:ext>
              </a:extLst>
            </p:cNvPr>
            <p:cNvSpPr/>
            <p:nvPr/>
          </p:nvSpPr>
          <p:spPr>
            <a:xfrm>
              <a:off x="5334805" y="1907986"/>
              <a:ext cx="274629" cy="336303"/>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B121063B-6A83-F04D-B0AE-38DA048BC4F6}"/>
                </a:ext>
              </a:extLst>
            </p:cNvPr>
            <p:cNvCxnSpPr/>
            <p:nvPr/>
          </p:nvCxnSpPr>
          <p:spPr>
            <a:xfrm>
              <a:off x="5472119" y="2244289"/>
              <a:ext cx="0" cy="3470711"/>
            </a:xfrm>
            <a:prstGeom prst="line">
              <a:avLst/>
            </a:prstGeom>
            <a:ln>
              <a:solidFill>
                <a:schemeClr val="accent2"/>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85" name="Content Placeholder 2">
            <a:extLst>
              <a:ext uri="{FF2B5EF4-FFF2-40B4-BE49-F238E27FC236}">
                <a16:creationId xmlns:a16="http://schemas.microsoft.com/office/drawing/2014/main" id="{0505FA1A-6CB3-BA49-9A2F-06F08D458A57}"/>
              </a:ext>
            </a:extLst>
          </p:cNvPr>
          <p:cNvSpPr txBox="1">
            <a:spLocks/>
          </p:cNvSpPr>
          <p:nvPr/>
        </p:nvSpPr>
        <p:spPr>
          <a:xfrm>
            <a:off x="5972184" y="1284619"/>
            <a:ext cx="4644887" cy="138236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a:spcBef>
                <a:spcPts val="0"/>
              </a:spcBef>
              <a:buFontTx/>
              <a:buNone/>
              <a:defRPr/>
            </a:pPr>
            <a:r>
              <a:rPr lang="en-US" sz="2400" dirty="0"/>
              <a:t>mode: “highest” point</a:t>
            </a:r>
          </a:p>
          <a:p>
            <a:pPr marL="0" indent="0" defTabSz="914400">
              <a:spcBef>
                <a:spcPts val="0"/>
              </a:spcBef>
              <a:buFontTx/>
              <a:buNone/>
              <a:defRPr/>
            </a:pPr>
            <a:r>
              <a:rPr lang="en-US" sz="2400" dirty="0"/>
              <a:t>plot: draw a line</a:t>
            </a:r>
          </a:p>
          <a:p>
            <a:pPr marL="0" indent="0" defTabSz="914400">
              <a:spcBef>
                <a:spcPts val="0"/>
              </a:spcBef>
              <a:buFontTx/>
              <a:buNone/>
              <a:defRPr/>
            </a:pPr>
            <a:r>
              <a:rPr lang="en-US" sz="2400" dirty="0"/>
              <a:t>between points</a:t>
            </a:r>
          </a:p>
        </p:txBody>
      </p:sp>
    </p:spTree>
    <p:extLst>
      <p:ext uri="{BB962C8B-B14F-4D97-AF65-F5344CB8AC3E}">
        <p14:creationId xmlns:p14="http://schemas.microsoft.com/office/powerpoint/2010/main" val="1131840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up)">
                                      <p:cBhvr>
                                        <p:cTn id="7" dur="500"/>
                                        <p:tgtEl>
                                          <p:spTgt spid="57"/>
                                        </p:tgtEl>
                                      </p:cBhvr>
                                    </p:animEffect>
                                  </p:childTnLst>
                                </p:cTn>
                              </p:par>
                              <p:par>
                                <p:cTn id="8" presetID="1" presetClass="entr" presetSubtype="0" fill="hold" nodeType="withEffect">
                                  <p:stCondLst>
                                    <p:cond delay="0"/>
                                  </p:stCondLst>
                                  <p:childTnLst>
                                    <p:set>
                                      <p:cBhvr>
                                        <p:cTn id="9" dur="1" fill="hold">
                                          <p:stCondLst>
                                            <p:cond delay="0"/>
                                          </p:stCondLst>
                                        </p:cTn>
                                        <p:tgtEl>
                                          <p:spTgt spid="85">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xit" presetSubtype="1" fill="hold" nodeType="clickEffect">
                                  <p:stCondLst>
                                    <p:cond delay="0"/>
                                  </p:stCondLst>
                                  <p:childTnLst>
                                    <p:animEffect transition="out" filter="wipe(up)">
                                      <p:cBhvr>
                                        <p:cTn id="13" dur="500"/>
                                        <p:tgtEl>
                                          <p:spTgt spid="57"/>
                                        </p:tgtEl>
                                      </p:cBhvr>
                                    </p:animEffect>
                                    <p:set>
                                      <p:cBhvr>
                                        <p:cTn id="14" dur="1" fill="hold">
                                          <p:stCondLst>
                                            <p:cond delay="499"/>
                                          </p:stCondLst>
                                        </p:cTn>
                                        <p:tgtEl>
                                          <p:spTgt spid="5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2" presetClass="exit" presetSubtype="8" fill="hold" grpId="0" nodeType="clickEffect">
                                  <p:stCondLst>
                                    <p:cond delay="0"/>
                                  </p:stCondLst>
                                  <p:childTnLst>
                                    <p:animEffect transition="out" filter="wipe(left)">
                                      <p:cBhvr>
                                        <p:cTn id="18" dur="500"/>
                                        <p:tgtEl>
                                          <p:spTgt spid="53"/>
                                        </p:tgtEl>
                                      </p:cBhvr>
                                    </p:animEffect>
                                    <p:set>
                                      <p:cBhvr>
                                        <p:cTn id="19" dur="1" fill="hold">
                                          <p:stCondLst>
                                            <p:cond delay="499"/>
                                          </p:stCondLst>
                                        </p:cTn>
                                        <p:tgtEl>
                                          <p:spTgt spid="53"/>
                                        </p:tgtEl>
                                        <p:attrNameLst>
                                          <p:attrName>style.visibility</p:attrName>
                                        </p:attrNameLst>
                                      </p:cBhvr>
                                      <p:to>
                                        <p:strVal val="hidden"/>
                                      </p:to>
                                    </p:set>
                                  </p:childTnLst>
                                </p:cTn>
                              </p:par>
                              <p:par>
                                <p:cTn id="20" presetID="1" presetClass="entr" presetSubtype="0" fill="hold" nodeType="withEffect">
                                  <p:stCondLst>
                                    <p:cond delay="0"/>
                                  </p:stCondLst>
                                  <p:childTnLst>
                                    <p:set>
                                      <p:cBhvr>
                                        <p:cTn id="21" dur="1" fill="hold">
                                          <p:stCondLst>
                                            <p:cond delay="0"/>
                                          </p:stCondLst>
                                        </p:cTn>
                                        <p:tgtEl>
                                          <p:spTgt spid="85">
                                            <p:txEl>
                                              <p:pRg st="1" end="1"/>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8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5243</TotalTime>
  <Words>1556</Words>
  <Application>Microsoft Macintosh PowerPoint</Application>
  <PresentationFormat>On-screen Show (4:3)</PresentationFormat>
  <Paragraphs>345</Paragraphs>
  <Slides>40</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Bauhaus 93</vt:lpstr>
      <vt:lpstr>Calibri</vt:lpstr>
      <vt:lpstr>Cambria Math</vt:lpstr>
      <vt:lpstr>Lucida Console</vt:lpstr>
      <vt:lpstr>Office Theme</vt:lpstr>
      <vt:lpstr>Characterising  a posterior distribution</vt:lpstr>
      <vt:lpstr>Recap</vt:lpstr>
      <vt:lpstr>Recap</vt:lpstr>
      <vt:lpstr>Recap</vt:lpstr>
      <vt:lpstr>The problem</vt:lpstr>
      <vt:lpstr>The problem</vt:lpstr>
      <vt:lpstr>Methods suitable in low dimensions</vt:lpstr>
      <vt:lpstr>Method 1: Grid approximation</vt:lpstr>
      <vt:lpstr>Method 1: Grid approximation</vt:lpstr>
      <vt:lpstr>Method 2: Rejection sampling</vt:lpstr>
      <vt:lpstr>Method 2: Rejection sampling</vt:lpstr>
      <vt:lpstr>Practical, part 1</vt:lpstr>
      <vt:lpstr>Practical 1</vt:lpstr>
      <vt:lpstr>Issues with grid / rejection methods</vt:lpstr>
      <vt:lpstr>Curse of dimensionality</vt:lpstr>
      <vt:lpstr>Curse of dimensionality</vt:lpstr>
      <vt:lpstr>What can we do with posterior samples?</vt:lpstr>
      <vt:lpstr>Markov Chain Monte Carlo</vt:lpstr>
      <vt:lpstr>Markov Chain Monte Carlo (MCMC)</vt:lpstr>
      <vt:lpstr>MCMC: Outline</vt:lpstr>
      <vt:lpstr>MCMC algorithm</vt:lpstr>
      <vt:lpstr>MCMC algorithm</vt:lpstr>
      <vt:lpstr>PowerPoint Presentation</vt:lpstr>
      <vt:lpstr>MCMC algorithm</vt:lpstr>
      <vt:lpstr>PowerPoint Presentation</vt:lpstr>
      <vt:lpstr>PowerPoint Presentation</vt:lpstr>
      <vt:lpstr>After enough iterations…</vt:lpstr>
      <vt:lpstr>Practical, part 2</vt:lpstr>
      <vt:lpstr>Why does MCMC with Metropolis-Hastings converge to the target distribution?</vt:lpstr>
      <vt:lpstr>A sloppy hill-climbing algorithm</vt:lpstr>
      <vt:lpstr>A thought experiment…</vt:lpstr>
      <vt:lpstr>PowerPoint Presentation</vt:lpstr>
      <vt:lpstr>PowerPoint Presentation</vt:lpstr>
      <vt:lpstr>PowerPoint Presentation</vt:lpstr>
      <vt:lpstr>PowerPoint Presentation</vt:lpstr>
      <vt:lpstr>PowerPoint Presentation</vt:lpstr>
      <vt:lpstr>PowerPoint Presentation</vt:lpstr>
      <vt:lpstr>Requirements</vt:lpstr>
      <vt:lpstr>MCMC algorithm</vt:lpstr>
      <vt:lpstr>MCMC algorithm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Nicholas Davies</cp:lastModifiedBy>
  <cp:revision>105</cp:revision>
  <cp:lastPrinted>2019-07-02T11:11:01Z</cp:lastPrinted>
  <dcterms:created xsi:type="dcterms:W3CDTF">2010-04-12T23:12:02Z</dcterms:created>
  <dcterms:modified xsi:type="dcterms:W3CDTF">2023-07-04T10:42:13Z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